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9" r:id="rId2"/>
  </p:sldMasterIdLst>
  <p:notesMasterIdLst>
    <p:notesMasterId r:id="rId40"/>
  </p:notesMasterIdLst>
  <p:handoutMasterIdLst>
    <p:handoutMasterId r:id="rId41"/>
  </p:handoutMasterIdLst>
  <p:sldIdLst>
    <p:sldId id="619" r:id="rId3"/>
    <p:sldId id="620" r:id="rId4"/>
    <p:sldId id="595" r:id="rId5"/>
    <p:sldId id="570" r:id="rId6"/>
    <p:sldId id="600" r:id="rId7"/>
    <p:sldId id="601" r:id="rId8"/>
    <p:sldId id="587" r:id="rId9"/>
    <p:sldId id="574" r:id="rId10"/>
    <p:sldId id="603" r:id="rId11"/>
    <p:sldId id="602" r:id="rId12"/>
    <p:sldId id="584" r:id="rId13"/>
    <p:sldId id="585" r:id="rId14"/>
    <p:sldId id="604" r:id="rId15"/>
    <p:sldId id="558" r:id="rId16"/>
    <p:sldId id="564" r:id="rId17"/>
    <p:sldId id="576" r:id="rId18"/>
    <p:sldId id="577" r:id="rId19"/>
    <p:sldId id="578" r:id="rId20"/>
    <p:sldId id="598" r:id="rId21"/>
    <p:sldId id="596" r:id="rId22"/>
    <p:sldId id="605" r:id="rId23"/>
    <p:sldId id="607" r:id="rId24"/>
    <p:sldId id="591" r:id="rId25"/>
    <p:sldId id="592" r:id="rId26"/>
    <p:sldId id="610" r:id="rId27"/>
    <p:sldId id="614" r:id="rId28"/>
    <p:sldId id="609" r:id="rId29"/>
    <p:sldId id="599" r:id="rId30"/>
    <p:sldId id="615" r:id="rId31"/>
    <p:sldId id="617" r:id="rId32"/>
    <p:sldId id="616" r:id="rId33"/>
    <p:sldId id="597" r:id="rId34"/>
    <p:sldId id="567" r:id="rId35"/>
    <p:sldId id="568" r:id="rId36"/>
    <p:sldId id="622" r:id="rId37"/>
    <p:sldId id="612" r:id="rId38"/>
    <p:sldId id="621" r:id="rId3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2A93A80-C3F8-4293-9F3D-8B7F15D74469}">
          <p14:sldIdLst>
            <p14:sldId id="619"/>
            <p14:sldId id="620"/>
          </p14:sldIdLst>
        </p14:section>
        <p14:section name="Source Control Systems" id="{3A1ED36B-600C-4292-A48B-8225656FA786}">
          <p14:sldIdLst>
            <p14:sldId id="595"/>
            <p14:sldId id="570"/>
            <p14:sldId id="600"/>
            <p14:sldId id="601"/>
          </p14:sldIdLst>
        </p14:section>
        <p14:section name="Git" id="{309D7D29-BCF8-4B4D-8CE4-B189180724A7}">
          <p14:sldIdLst>
            <p14:sldId id="587"/>
            <p14:sldId id="574"/>
          </p14:sldIdLst>
        </p14:section>
        <p14:section name="Installing Git" id="{12B2FB32-CBC0-4A1A-B9DC-65DAE8DD5D25}">
          <p14:sldIdLst>
            <p14:sldId id="603"/>
            <p14:sldId id="602"/>
            <p14:sldId id="584"/>
            <p14:sldId id="585"/>
          </p14:sldIdLst>
        </p14:section>
        <p14:section name="Git Workflow: Clone, Commit, Push" id="{9D5601A2-765C-4C13-B11F-4BA56E19182C}">
          <p14:sldIdLst>
            <p14:sldId id="604"/>
            <p14:sldId id="558"/>
            <p14:sldId id="564"/>
            <p14:sldId id="576"/>
            <p14:sldId id="577"/>
            <p14:sldId id="578"/>
          </p14:sldIdLst>
        </p14:section>
        <p14:section name="Resolving Conflicts" id="{0FFD27FB-710D-4A50-947F-1A7604DDEA27}">
          <p14:sldIdLst>
            <p14:sldId id="598"/>
            <p14:sldId id="596"/>
            <p14:sldId id="605"/>
            <p14:sldId id="607"/>
            <p14:sldId id="591"/>
            <p14:sldId id="592"/>
            <p14:sldId id="610"/>
            <p14:sldId id="614"/>
            <p14:sldId id="609"/>
          </p14:sldIdLst>
        </p14:section>
        <p14:section name="Using Branches" id="{7374C09E-04EC-40DE-8BDA-9224E70DE8B1}">
          <p14:sldIdLst>
            <p14:sldId id="599"/>
            <p14:sldId id="615"/>
            <p14:sldId id="617"/>
            <p14:sldId id="616"/>
            <p14:sldId id="597"/>
          </p14:sldIdLst>
        </p14:section>
        <p14:section name="GitHub" id="{C0643383-0980-4EF5-A323-9D924461591C}">
          <p14:sldIdLst>
            <p14:sldId id="567"/>
            <p14:sldId id="568"/>
          </p14:sldIdLst>
        </p14:section>
        <p14:section name="Conclusion" id="{BA2B6804-BD2D-49A3-A339-ED808B9E53C8}">
          <p14:sldIdLst>
            <p14:sldId id="622"/>
            <p14:sldId id="612"/>
            <p14:sldId id="62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BABA"/>
    <a:srgbClr val="7F7F7F"/>
    <a:srgbClr val="E85C0E"/>
    <a:srgbClr val="C6C0AA"/>
    <a:srgbClr val="F37D3B"/>
    <a:srgbClr val="FF6600"/>
    <a:srgbClr val="603A14"/>
    <a:srgbClr val="BAB398"/>
    <a:srgbClr val="ADA485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3899" autoAdjust="0"/>
  </p:normalViewPr>
  <p:slideViewPr>
    <p:cSldViewPr>
      <p:cViewPr varScale="1">
        <p:scale>
          <a:sx n="75" d="100"/>
          <a:sy n="75" d="100"/>
        </p:scale>
        <p:origin x="-396" y="-10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48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10/11/2017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10/11/2017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06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713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07/16/96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614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614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##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614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386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07/16/96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##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98394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07/16/96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##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015912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07/16/96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##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89605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07/16/96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##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32166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904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329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761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4053015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10/11/2017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80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145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1295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E6A51476-2B36-4F63-93E5-C28847B41FA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362F6090-8C0A-4DE2-B61B-6248FD7761C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985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74142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3" Type="http://schemas.openxmlformats.org/officeDocument/2006/relationships/hyperlink" Target="https://www.atlassian.com/git/tutorials/install-git#windows" TargetMode="External"/><Relationship Id="rId7" Type="http://schemas.openxmlformats.org/officeDocument/2006/relationships/image" Target="../media/image22.png"/><Relationship Id="rId2" Type="http://schemas.openxmlformats.org/officeDocument/2006/relationships/hyperlink" Target="https://git-for-windows.github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tlassian.com/git/tutorials/install-git#linux" TargetMode="External"/><Relationship Id="rId5" Type="http://schemas.openxmlformats.org/officeDocument/2006/relationships/hyperlink" Target="https://atlassian.com/git/tutorials/install-git#mac-os-x" TargetMode="External"/><Relationship Id="rId4" Type="http://schemas.openxmlformats.org/officeDocument/2006/relationships/hyperlink" Target="https://sourceforge.net/projects/git-osx-installer/files/" TargetMode="External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2" Type="http://schemas.openxmlformats.org/officeDocument/2006/relationships/hyperlink" Target="https://tortoisegit.org/download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gif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tortoisegit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hyperlink" Target="https://tortoisegit.org/download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kov/towns/settings/collaboration" TargetMode="External"/><Relationship Id="rId2" Type="http://schemas.openxmlformats.org/officeDocument/2006/relationships/hyperlink" Target="https://github.com/SoftUni/town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atlassian.com/git/tutorials/using-branches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45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dureka.co/blog/what-is-git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edureka.co/blog/what-is-gi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s://www.atlassian.com/git/tutorials/install-git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3600" dirty="0"/>
              <a:t>Source Control Systems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3600" dirty="0"/>
              <a:t>Using </a:t>
            </a:r>
            <a:r>
              <a:rPr lang="en-US" sz="3600" dirty="0" err="1">
                <a:solidFill>
                  <a:schemeClr val="tx2">
                    <a:lumMod val="75000"/>
                  </a:schemeClr>
                </a:solidFill>
              </a:rPr>
              <a:t>Git</a:t>
            </a:r>
            <a:endParaRPr lang="en-US" sz="3600" dirty="0">
              <a:solidFill>
                <a:schemeClr val="tx2">
                  <a:lumMod val="75000"/>
                </a:schemeClr>
              </a:solidFill>
            </a:endParaRPr>
          </a:p>
          <a:p>
            <a:pPr marL="720725" lvl="1" indent="-417513">
              <a:lnSpc>
                <a:spcPct val="110000"/>
              </a:lnSpc>
            </a:pPr>
            <a:r>
              <a:rPr lang="en-US" sz="3600" dirty="0"/>
              <a:t>Installing and Using </a:t>
            </a:r>
            <a:r>
              <a:rPr lang="en-US" sz="3600" dirty="0" err="1"/>
              <a:t>Git</a:t>
            </a:r>
            <a:endParaRPr lang="en-US" sz="3600" dirty="0"/>
          </a:p>
          <a:p>
            <a:pPr marL="720725" lvl="1" indent="-417513">
              <a:lnSpc>
                <a:spcPct val="110000"/>
              </a:lnSpc>
            </a:pPr>
            <a:r>
              <a:rPr lang="en-US" sz="3600" dirty="0"/>
              <a:t>Clone, Commit, Push</a:t>
            </a:r>
          </a:p>
          <a:p>
            <a:pPr marL="720725" lvl="1" indent="-417513">
              <a:lnSpc>
                <a:spcPct val="110000"/>
              </a:lnSpc>
            </a:pPr>
            <a:r>
              <a:rPr lang="en-US" sz="3600" dirty="0"/>
              <a:t>Resolving Conflicts</a:t>
            </a:r>
          </a:p>
          <a:p>
            <a:pPr marL="720725" lvl="1" indent="-417513">
              <a:lnSpc>
                <a:spcPct val="110000"/>
              </a:lnSpc>
            </a:pPr>
            <a:r>
              <a:rPr lang="en-US" sz="3600" dirty="0"/>
              <a:t>Using Branches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3600" dirty="0"/>
              <a:t>Using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GitHub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Picture 4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xmlns="" id="{8A4321C1-0DAC-40C4-A4A0-54B7CB929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  <p:pic>
        <p:nvPicPr>
          <p:cNvPr id="6" name="Picture 6" descr="http://gregrickaby.com/wp-content/uploads/2012/03/github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073" y="5144113"/>
            <a:ext cx="2550139" cy="1011262"/>
          </a:xfrm>
          <a:prstGeom prst="roundRect">
            <a:avLst>
              <a:gd name="adj" fmla="val 3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Резултат с изображение за git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536" y="3432291"/>
            <a:ext cx="1943212" cy="971607"/>
          </a:xfrm>
          <a:prstGeom prst="roundRect">
            <a:avLst>
              <a:gd name="adj" fmla="val 2267"/>
            </a:avLst>
          </a:prstGeom>
          <a:noFill/>
          <a:ln w="12700">
            <a:solidFill>
              <a:srgbClr val="BABABA">
                <a:alpha val="49804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Свързано изображение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758" y="1524000"/>
            <a:ext cx="1314768" cy="978432"/>
          </a:xfrm>
          <a:prstGeom prst="roundRect">
            <a:avLst>
              <a:gd name="adj" fmla="val 2267"/>
            </a:avLst>
          </a:prstGeom>
          <a:noFill/>
          <a:ln w="12700">
            <a:solidFill>
              <a:schemeClr val="tx1">
                <a:lumMod val="65000"/>
                <a:alpha val="50196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0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Windows</a:t>
            </a:r>
          </a:p>
          <a:p>
            <a:pPr lvl="1"/>
            <a:r>
              <a:rPr lang="en-US" dirty="0"/>
              <a:t>Installer: </a:t>
            </a:r>
            <a:r>
              <a:rPr lang="en-US" dirty="0">
                <a:hlinkClick r:id="rId2"/>
              </a:rPr>
              <a:t>https://git-for-windows.github.io</a:t>
            </a:r>
            <a:endParaRPr lang="en-US" dirty="0"/>
          </a:p>
          <a:p>
            <a:pPr lvl="1"/>
            <a:r>
              <a:rPr lang="en-US" dirty="0"/>
              <a:t>Tutorial: </a:t>
            </a:r>
            <a:r>
              <a:rPr lang="en-US" dirty="0">
                <a:hlinkClick r:id="rId3"/>
              </a:rPr>
              <a:t>https://atlassian.com/git/tutorials/install-git#windows</a:t>
            </a:r>
            <a:endParaRPr lang="en-US" dirty="0"/>
          </a:p>
          <a:p>
            <a:r>
              <a:rPr lang="en-US" dirty="0"/>
              <a:t>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Mac OS X</a:t>
            </a:r>
          </a:p>
          <a:p>
            <a:pPr lvl="1"/>
            <a:r>
              <a:rPr lang="en-US" dirty="0"/>
              <a:t>Installer: </a:t>
            </a:r>
            <a:r>
              <a:rPr lang="en-US" dirty="0">
                <a:hlinkClick r:id="rId4"/>
              </a:rPr>
              <a:t>https://sourceforge.net/projects/git-osx-installer/files/</a:t>
            </a:r>
            <a:endParaRPr lang="en-US" dirty="0"/>
          </a:p>
          <a:p>
            <a:pPr lvl="1"/>
            <a:r>
              <a:rPr lang="en-US" dirty="0"/>
              <a:t>Tutorial: </a:t>
            </a:r>
            <a:r>
              <a:rPr lang="en-US" dirty="0">
                <a:hlinkClick r:id="rId5"/>
              </a:rPr>
              <a:t>https://atlassian.com/git/tutorials/install-git#mac-os-x</a:t>
            </a:r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Linux</a:t>
            </a:r>
          </a:p>
          <a:p>
            <a:pPr lvl="1"/>
            <a:r>
              <a:rPr lang="en-US" dirty="0"/>
              <a:t>Tutorial: </a:t>
            </a:r>
            <a:r>
              <a:rPr lang="en-US" dirty="0">
                <a:hlinkClick r:id="rId6"/>
              </a:rPr>
              <a:t>https://www.atlassian.com/git/tutorials/install-git#linux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Git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369848" y="5285508"/>
            <a:ext cx="50066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sudo apt-get install git</a:t>
            </a:r>
            <a:endParaRPr lang="en-US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6" descr="Резултат с изображение за windows icon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590212" y="1608618"/>
            <a:ext cx="784483" cy="82782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Свързано изображение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3325" y="3198440"/>
            <a:ext cx="687760" cy="687760"/>
          </a:xfrm>
          <a:prstGeom prst="roundRect">
            <a:avLst>
              <a:gd name="adj" fmla="val 3171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3950" y="5257800"/>
            <a:ext cx="1387135" cy="614839"/>
          </a:xfrm>
          <a:prstGeom prst="roundRect">
            <a:avLst>
              <a:gd name="adj" fmla="val 3171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398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7598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dirty="0"/>
              <a:t>Console-based client</a:t>
            </a:r>
          </a:p>
          <a:p>
            <a:pPr lvl="1"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git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GitBash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/>
              <a:t>Windows GUI client –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TortoiseGit</a:t>
            </a:r>
          </a:p>
          <a:p>
            <a:pPr lvl="1">
              <a:lnSpc>
                <a:spcPct val="110000"/>
              </a:lnSpc>
            </a:pPr>
            <a:r>
              <a:rPr lang="en-GB" dirty="0">
                <a:hlinkClick r:id="rId2"/>
              </a:rPr>
              <a:t>https://tortoisegit.org/download/</a:t>
            </a:r>
            <a:endParaRPr lang="en-US" dirty="0"/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/>
              <a:t>Visual Studio / Eclipse plug-ins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GitHub Desktop </a:t>
            </a:r>
            <a:r>
              <a:rPr lang="en-US" dirty="0"/>
              <a:t>client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3"/>
              </a:rPr>
              <a:t>https://desktop.github.com</a:t>
            </a:r>
            <a:r>
              <a:rPr lang="en-US" dirty="0"/>
              <a:t> </a:t>
            </a:r>
            <a:endParaRPr lang="bg-BG" dirty="0"/>
          </a:p>
        </p:txBody>
      </p:sp>
      <p:sp>
        <p:nvSpPr>
          <p:cNvPr id="75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noProof="1"/>
              <a:t>Git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412" y="2234990"/>
            <a:ext cx="2286117" cy="40896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742" y="1231638"/>
            <a:ext cx="2343270" cy="5092962"/>
          </a:xfrm>
          <a:prstGeom prst="rect">
            <a:avLst/>
          </a:prstGeom>
        </p:spPr>
      </p:pic>
      <p:pic>
        <p:nvPicPr>
          <p:cNvPr id="4098" name="Picture 2" descr="Резултат с изображение за git consol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467176"/>
            <a:ext cx="3694899" cy="1528924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2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1151121"/>
            <a:ext cx="4760999" cy="5570355"/>
          </a:xfrm>
        </p:spPr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TortoiseGit</a:t>
            </a:r>
            <a:r>
              <a:rPr lang="en-US"/>
              <a:t> is GUI tool for Git (for Windows)</a:t>
            </a:r>
          </a:p>
          <a:p>
            <a:pPr lvl="1"/>
            <a:r>
              <a:rPr lang="en-US">
                <a:hlinkClick r:id="rId2"/>
              </a:rPr>
              <a:t>https://tortoisegit.org</a:t>
            </a:r>
            <a:endParaRPr lang="en-US"/>
          </a:p>
          <a:p>
            <a:pPr lvl="1">
              <a:spcBef>
                <a:spcPts val="1200"/>
              </a:spcBef>
            </a:pPr>
            <a:r>
              <a:rPr lang="en-US"/>
              <a:t>Simplifies the execution of Git command-line commands using UI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TortoiseGit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062" y="1371600"/>
            <a:ext cx="6475750" cy="4876800"/>
          </a:xfrm>
          <a:prstGeom prst="rect">
            <a:avLst/>
          </a:prstGeom>
        </p:spPr>
      </p:pic>
      <p:pic>
        <p:nvPicPr>
          <p:cNvPr id="8" name="Picture 7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84" y="5326293"/>
            <a:ext cx="4191000" cy="922107"/>
          </a:xfrm>
          <a:prstGeom prst="roundRect">
            <a:avLst>
              <a:gd name="adj" fmla="val 1642"/>
            </a:avLst>
          </a:prstGeom>
        </p:spPr>
      </p:pic>
    </p:spTree>
    <p:extLst>
      <p:ext uri="{BB962C8B-B14F-4D97-AF65-F5344CB8AC3E}">
        <p14:creationId xmlns:p14="http://schemas.microsoft.com/office/powerpoint/2010/main" val="3999633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10576"/>
            <a:ext cx="8938472" cy="820600"/>
          </a:xfrm>
        </p:spPr>
        <p:txBody>
          <a:bodyPr/>
          <a:lstStyle/>
          <a:p>
            <a:r>
              <a:rPr lang="en-US" noProof="1"/>
              <a:t>Git Workflow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88744"/>
            <a:ext cx="8938472" cy="688256"/>
          </a:xfrm>
        </p:spPr>
        <p:txBody>
          <a:bodyPr/>
          <a:lstStyle/>
          <a:p>
            <a:r>
              <a:rPr lang="en-US" noProof="1"/>
              <a:t>Clone, Modify, Add, Commit, Push</a:t>
            </a:r>
            <a:endParaRPr lang="en-US" dirty="0"/>
          </a:p>
        </p:txBody>
      </p:sp>
      <p:pic>
        <p:nvPicPr>
          <p:cNvPr id="5122" name="Picture 2" descr="Резултат с изображение за Git: Clone, Commit, Pus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925" y="965776"/>
            <a:ext cx="7200976" cy="3638522"/>
          </a:xfrm>
          <a:prstGeom prst="roundRect">
            <a:avLst>
              <a:gd name="adj" fmla="val 143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975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5612" y="1973179"/>
            <a:ext cx="9899220" cy="455182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Works?</a:t>
            </a:r>
          </a:p>
        </p:txBody>
      </p:sp>
      <p:sp>
        <p:nvSpPr>
          <p:cNvPr id="3" name="Rectangle 2"/>
          <p:cNvSpPr>
            <a:spLocks noChangeAspect="1"/>
          </p:cNvSpPr>
          <p:nvPr/>
        </p:nvSpPr>
        <p:spPr>
          <a:xfrm>
            <a:off x="835772" y="2258327"/>
            <a:ext cx="2058240" cy="314152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4188572" y="2258327"/>
            <a:ext cx="2065020" cy="315187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7487092" y="2247979"/>
            <a:ext cx="2065020" cy="315187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" name="TextBox 4"/>
          <p:cNvSpPr txBox="1"/>
          <p:nvPr/>
        </p:nvSpPr>
        <p:spPr>
          <a:xfrm>
            <a:off x="835772" y="5698208"/>
            <a:ext cx="205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Modified</a:t>
            </a:r>
            <a:endParaRPr lang="en-GB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4188572" y="5709663"/>
            <a:ext cx="2065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Staged</a:t>
            </a:r>
            <a:endParaRPr lang="en-GB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7487092" y="5695707"/>
            <a:ext cx="2065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Committed</a:t>
            </a:r>
            <a:endParaRPr lang="en-GB" sz="2800" dirty="0"/>
          </a:p>
        </p:txBody>
      </p:sp>
      <p:cxnSp>
        <p:nvCxnSpPr>
          <p:cNvPr id="7" name="Straight Arrow Connector 6"/>
          <p:cNvCxnSpPr>
            <a:endCxn id="27" idx="3"/>
          </p:cNvCxnSpPr>
          <p:nvPr/>
        </p:nvCxnSpPr>
        <p:spPr>
          <a:xfrm flipH="1">
            <a:off x="1662496" y="652767"/>
            <a:ext cx="6032116" cy="900018"/>
          </a:xfrm>
          <a:prstGeom prst="straightConnector1">
            <a:avLst/>
          </a:prstGeom>
          <a:ln w="73025" cmpd="sng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04" y="2944127"/>
            <a:ext cx="1086339" cy="10863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697" y="3088406"/>
            <a:ext cx="1086339" cy="108633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21147728">
            <a:off x="3902588" y="503685"/>
            <a:ext cx="1746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 pull</a:t>
            </a:r>
          </a:p>
        </p:txBody>
      </p:sp>
      <p:cxnSp>
        <p:nvCxnSpPr>
          <p:cNvPr id="20" name="Connector: Curved 19"/>
          <p:cNvCxnSpPr/>
          <p:nvPr/>
        </p:nvCxnSpPr>
        <p:spPr>
          <a:xfrm>
            <a:off x="2451188" y="4600209"/>
            <a:ext cx="2153770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852961" y="4022421"/>
            <a:ext cx="1397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 add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11" y="1089892"/>
            <a:ext cx="925785" cy="92578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70" y="242440"/>
            <a:ext cx="961724" cy="961724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342265" y="3215839"/>
            <a:ext cx="1008931" cy="1216152"/>
            <a:chOff x="342265" y="3215839"/>
            <a:chExt cx="1008931" cy="1216152"/>
          </a:xfrm>
        </p:grpSpPr>
        <p:sp>
          <p:nvSpPr>
            <p:cNvPr id="36" name="Arrow: Curved Right 35"/>
            <p:cNvSpPr/>
            <p:nvPr/>
          </p:nvSpPr>
          <p:spPr>
            <a:xfrm>
              <a:off x="342265" y="3215839"/>
              <a:ext cx="600870" cy="1216152"/>
            </a:xfrm>
            <a:prstGeom prst="curvedRightArrow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56788" y="3306966"/>
              <a:ext cx="894408" cy="830997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edit</a:t>
              </a:r>
              <a:br>
                <a:rPr lang="en-US" i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i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files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662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8401E-6 1.85185E-6 L 0.27546 -0.00209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67" y="-116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0313E-6 -4.81481E-6 L 0.27299 -0.00138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49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9" grpId="0" animBg="1"/>
      <p:bldP spid="11" grpId="0" animBg="1"/>
      <p:bldP spid="5" grpId="0"/>
      <p:bldP spid="13" grpId="0"/>
      <p:bldP spid="14" grpId="0"/>
      <p:bldP spid="16" grpId="0"/>
      <p:bldP spid="16" grpId="1"/>
      <p:bldP spid="16" grpId="2"/>
      <p:bldP spid="26" grpId="0"/>
      <p:bldP spid="2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6412" y="1973179"/>
            <a:ext cx="9899220" cy="455182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Works?</a:t>
            </a:r>
          </a:p>
        </p:txBody>
      </p:sp>
      <p:sp>
        <p:nvSpPr>
          <p:cNvPr id="3" name="Rectangle 2"/>
          <p:cNvSpPr>
            <a:spLocks noChangeAspect="1"/>
          </p:cNvSpPr>
          <p:nvPr/>
        </p:nvSpPr>
        <p:spPr>
          <a:xfrm>
            <a:off x="835772" y="2258327"/>
            <a:ext cx="2058240" cy="314152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4188572" y="2258327"/>
            <a:ext cx="2065020" cy="315187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7487092" y="2247979"/>
            <a:ext cx="2065020" cy="315187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" name="TextBox 4"/>
          <p:cNvSpPr txBox="1"/>
          <p:nvPr/>
        </p:nvSpPr>
        <p:spPr>
          <a:xfrm>
            <a:off x="835772" y="5698208"/>
            <a:ext cx="205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Modified</a:t>
            </a:r>
            <a:endParaRPr lang="en-GB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4188572" y="5709663"/>
            <a:ext cx="2065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Staged</a:t>
            </a:r>
            <a:endParaRPr lang="en-GB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7487092" y="5695707"/>
            <a:ext cx="2065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Committed</a:t>
            </a:r>
            <a:endParaRPr lang="en-GB" sz="28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344" y="2934502"/>
            <a:ext cx="1086339" cy="10863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912" y="3069053"/>
            <a:ext cx="1086339" cy="1086339"/>
          </a:xfrm>
          <a:prstGeom prst="rect">
            <a:avLst/>
          </a:prstGeom>
        </p:spPr>
      </p:pic>
      <p:cxnSp>
        <p:nvCxnSpPr>
          <p:cNvPr id="21" name="Connector: Curved 20"/>
          <p:cNvCxnSpPr>
            <a:cxnSpLocks/>
            <a:stCxn id="11" idx="3"/>
          </p:cNvCxnSpPr>
          <p:nvPr/>
        </p:nvCxnSpPr>
        <p:spPr>
          <a:xfrm flipH="1" flipV="1">
            <a:off x="8991013" y="777494"/>
            <a:ext cx="561099" cy="3046422"/>
          </a:xfrm>
          <a:prstGeom prst="curvedConnector3">
            <a:avLst>
              <a:gd name="adj1" fmla="val -107244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113907" y="2039095"/>
            <a:ext cx="1619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git push</a:t>
            </a:r>
            <a:endParaRPr lang="en-GB" sz="2800" b="1" dirty="0"/>
          </a:p>
        </p:txBody>
      </p:sp>
      <p:cxnSp>
        <p:nvCxnSpPr>
          <p:cNvPr id="24" name="Connector: Curved 23"/>
          <p:cNvCxnSpPr/>
          <p:nvPr/>
        </p:nvCxnSpPr>
        <p:spPr>
          <a:xfrm>
            <a:off x="5917251" y="4605371"/>
            <a:ext cx="2153770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025709" y="4031547"/>
            <a:ext cx="1936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 commit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11" y="1089892"/>
            <a:ext cx="925785" cy="92578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70" y="242440"/>
            <a:ext cx="961724" cy="96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42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2339E-8 -3.7037E-7 L 0.27546 -0.0020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67" y="-11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0365E-6 4.07407E-6 L 0.27298 -0.0013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49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" grpId="0"/>
      <p:bldP spid="2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96529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Clone an existing </a:t>
            </a:r>
            <a:r>
              <a:rPr lang="en-US" noProof="1"/>
              <a:t>Git</a:t>
            </a:r>
            <a:r>
              <a:rPr lang="en-US" dirty="0"/>
              <a:t> repository</a:t>
            </a:r>
          </a:p>
          <a:p>
            <a:pPr>
              <a:lnSpc>
                <a:spcPct val="100000"/>
              </a:lnSpc>
            </a:pPr>
            <a:endParaRPr lang="en-US" sz="36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Fetch and merge the latest changes from the remote repository</a:t>
            </a:r>
          </a:p>
          <a:p>
            <a:pPr>
              <a:lnSpc>
                <a:spcPct val="100000"/>
              </a:lnSpc>
            </a:pPr>
            <a:endParaRPr lang="en-US" sz="3600" dirty="0"/>
          </a:p>
          <a:p>
            <a:pPr>
              <a:lnSpc>
                <a:spcPct val="100000"/>
              </a:lnSpc>
            </a:pPr>
            <a:r>
              <a:rPr lang="en-US" dirty="0"/>
              <a:t>Add (prepare) files for commit</a:t>
            </a:r>
          </a:p>
          <a:p>
            <a:pPr>
              <a:lnSpc>
                <a:spcPct val="100000"/>
              </a:lnSpc>
            </a:pPr>
            <a:endParaRPr lang="en-US" sz="3600" dirty="0"/>
          </a:p>
          <a:p>
            <a:pPr>
              <a:lnSpc>
                <a:spcPct val="100000"/>
              </a:lnSpc>
            </a:pPr>
            <a:r>
              <a:rPr lang="en-US" dirty="0"/>
              <a:t>Commit added files to the local repository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noProof="1"/>
              <a:t>Git</a:t>
            </a:r>
            <a:r>
              <a:rPr lang="en-US" dirty="0"/>
              <a:t> Commands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5214" y="1837624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clone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[remote url]</a:t>
            </a:r>
            <a:endParaRPr lang="en-US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65214" y="4588266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[filename] </a:t>
            </a:r>
            <a:r>
              <a:rPr lang="en-US" sz="2800" noProof="1">
                <a:cs typeface="Consolas" panose="020B0609020204030204" pitchFamily="49" charset="0"/>
              </a:rPr>
              <a:t>(</a:t>
            </a:r>
            <a:r>
              <a:rPr lang="en-US" sz="2800" b="1" noProof="1">
                <a:cs typeface="Consolas" panose="020B0609020204030204" pitchFamily="49" charset="0"/>
              </a:rPr>
              <a:t>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add .</a:t>
            </a:r>
            <a:r>
              <a:rPr lang="en-US" sz="2800" b="1" noProof="1">
                <a:cs typeface="Consolas" panose="020B0609020204030204" pitchFamily="49" charset="0"/>
              </a:rPr>
              <a:t>" </a:t>
            </a:r>
            <a:r>
              <a:rPr lang="en-US" sz="2800" dirty="0">
                <a:cs typeface="Consolas" panose="020B0609020204030204" pitchFamily="49" charset="0"/>
              </a:rPr>
              <a:t>adds everything)</a:t>
            </a:r>
            <a:endParaRPr lang="en-US" sz="2800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063625" y="5929434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commit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–m "[your message here]"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5212" y="3216666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pull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47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Check the status of your local repository (see the local changes)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Push all committed changes to the remote repository</a:t>
            </a:r>
            <a:endParaRPr lang="en-US" sz="28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Create a new local repository (in the current directory)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Create a remote URL (assign a short name for remote </a:t>
            </a:r>
            <a:r>
              <a:rPr lang="en-US" noProof="1"/>
              <a:t>Git</a:t>
            </a:r>
            <a:r>
              <a:rPr lang="en-US" dirty="0"/>
              <a:t> URL)</a:t>
            </a:r>
          </a:p>
          <a:p>
            <a:pPr>
              <a:lnSpc>
                <a:spcPct val="100000"/>
              </a:lnSpc>
            </a:pPr>
            <a:endParaRPr lang="en-US" sz="30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noProof="1"/>
              <a:t>Git</a:t>
            </a:r>
            <a:r>
              <a:rPr lang="en-US" dirty="0"/>
              <a:t> Commands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3625" y="4560106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65212" y="5869154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remote add 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[remote name] [remote url]</a:t>
            </a:r>
            <a:endParaRPr lang="en-US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5212" y="3222008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[remote name] [local name]</a:t>
            </a:r>
            <a:endParaRPr lang="en-US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063625" y="1874517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status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62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 Commands: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0" y="1106299"/>
            <a:ext cx="10515602" cy="53707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mkdir work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cd work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clone</a:t>
            </a: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https://github.com/SoftUni/test.git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dir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cd test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dir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status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noProof="1">
                <a:solidFill>
                  <a:schemeClr val="accent5">
                    <a:lumMod val="20000"/>
                    <a:lumOff val="80000"/>
                  </a:schemeClr>
                </a:solidFill>
              </a:rPr>
              <a:t>(edit some file)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status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add</a:t>
            </a: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.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commit</a:t>
            </a: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-m "changes"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263308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724400"/>
            <a:ext cx="8938472" cy="820600"/>
          </a:xfrm>
        </p:spPr>
        <p:txBody>
          <a:bodyPr/>
          <a:lstStyle/>
          <a:p>
            <a:r>
              <a:rPr lang="en-US" dirty="0"/>
              <a:t>Resolving Conflicts in Git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719034"/>
          </a:xfrm>
        </p:spPr>
        <p:txBody>
          <a:bodyPr/>
          <a:lstStyle/>
          <a:p>
            <a:r>
              <a:rPr lang="en-US" dirty="0"/>
              <a:t>Concurrent Changes to Certain Files</a:t>
            </a:r>
          </a:p>
        </p:txBody>
      </p:sp>
      <p:pic>
        <p:nvPicPr>
          <p:cNvPr id="7170" name="Picture 2" descr="Резултат с изображение за git confli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173" y="1524000"/>
            <a:ext cx="7428548" cy="2787015"/>
          </a:xfrm>
          <a:prstGeom prst="roundRect">
            <a:avLst>
              <a:gd name="adj" fmla="val 96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8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softuni-teamwork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3719349" cy="5570355"/>
          </a:xfrm>
        </p:spPr>
        <p:txBody>
          <a:bodyPr/>
          <a:lstStyle/>
          <a:p>
            <a:r>
              <a:rPr lang="en-US" dirty="0"/>
              <a:t>3 developers work on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shared project </a:t>
            </a:r>
            <a:r>
              <a:rPr lang="en-US" dirty="0"/>
              <a:t>with Git</a:t>
            </a:r>
          </a:p>
          <a:p>
            <a:pPr lvl="1"/>
            <a:r>
              <a:rPr lang="en-US" dirty="0"/>
              <a:t>All of them try to change and push the same file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conflict</a:t>
            </a:r>
            <a:r>
              <a:rPr lang="en-US" dirty="0"/>
              <a:t> will occur on push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Conflict Scenario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42661" y="906526"/>
            <a:ext cx="1466351" cy="1485355"/>
            <a:chOff x="5053846" y="2191249"/>
            <a:chExt cx="1466351" cy="1485355"/>
          </a:xfrm>
        </p:grpSpPr>
        <p:pic>
          <p:nvPicPr>
            <p:cNvPr id="8194" name="Picture 2" descr="Резултат с изображение за user ic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3846" y="2191249"/>
              <a:ext cx="1466351" cy="1466351"/>
            </a:xfrm>
            <a:prstGeom prst="rect">
              <a:avLst/>
            </a:prstGeom>
            <a:noFill/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5222522" y="3153384"/>
              <a:ext cx="11760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noProof="1">
                  <a:ln w="12700">
                    <a:solidFill>
                      <a:schemeClr val="bg1">
                        <a:lumMod val="65000"/>
                        <a:lumOff val="35000"/>
                      </a:schemeClr>
                    </a:solidFill>
                  </a:ln>
                  <a:solidFill>
                    <a:schemeClr val="tx2">
                      <a:lumMod val="75000"/>
                    </a:schemeClr>
                  </a:solidFill>
                </a:rPr>
                <a:t>maria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693278" y="838200"/>
            <a:ext cx="1534677" cy="1553681"/>
            <a:chOff x="1716697" y="2122923"/>
            <a:chExt cx="1534677" cy="1553681"/>
          </a:xfrm>
        </p:grpSpPr>
        <p:pic>
          <p:nvPicPr>
            <p:cNvPr id="8196" name="Picture 4" descr="Свързано изображение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6697" y="2122923"/>
              <a:ext cx="1534677" cy="1534677"/>
            </a:xfrm>
            <a:prstGeom prst="rect">
              <a:avLst/>
            </a:prstGeom>
            <a:noFill/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1896003" y="3153384"/>
              <a:ext cx="11760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800" b="1">
                  <a:ln w="12700">
                    <a:solidFill>
                      <a:schemeClr val="bg1">
                        <a:lumMod val="65000"/>
                        <a:lumOff val="35000"/>
                      </a:schemeClr>
                    </a:solidFill>
                  </a:ln>
                  <a:solidFill>
                    <a:schemeClr val="tx2">
                      <a:lumMod val="75000"/>
                    </a:schemeClr>
                  </a:solidFill>
                </a:defRPr>
              </a:lvl1pPr>
            </a:lstStyle>
            <a:p>
              <a:r>
                <a:rPr lang="en-US" noProof="1"/>
                <a:t>peter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512735" y="838200"/>
            <a:ext cx="1534677" cy="1553681"/>
            <a:chOff x="8369735" y="2122923"/>
            <a:chExt cx="1534677" cy="1553681"/>
          </a:xfrm>
        </p:grpSpPr>
        <p:pic>
          <p:nvPicPr>
            <p:cNvPr id="7" name="Picture 4" descr="Свързано изображение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9735" y="2122923"/>
              <a:ext cx="1534677" cy="1534677"/>
            </a:xfrm>
            <a:prstGeom prst="rect">
              <a:avLst/>
            </a:prstGeom>
            <a:noFill/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8445934" y="3153384"/>
              <a:ext cx="13822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noProof="1">
                  <a:ln w="12700">
                    <a:solidFill>
                      <a:schemeClr val="bg1">
                        <a:lumMod val="65000"/>
                        <a:lumOff val="35000"/>
                      </a:schemeClr>
                    </a:solidFill>
                  </a:ln>
                  <a:solidFill>
                    <a:schemeClr val="tx2">
                      <a:lumMod val="75000"/>
                    </a:schemeClr>
                  </a:solidFill>
                </a:rPr>
                <a:t>george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780462" y="2565762"/>
            <a:ext cx="1360309" cy="1768511"/>
            <a:chOff x="3682647" y="3124351"/>
            <a:chExt cx="1360309" cy="1768511"/>
          </a:xfrm>
        </p:grpSpPr>
        <p:grpSp>
          <p:nvGrpSpPr>
            <p:cNvPr id="15" name="Group 14"/>
            <p:cNvGrpSpPr/>
            <p:nvPr/>
          </p:nvGrpSpPr>
          <p:grpSpPr>
            <a:xfrm>
              <a:off x="3708298" y="3124351"/>
              <a:ext cx="1309006" cy="1009000"/>
              <a:chOff x="1699779" y="4109663"/>
              <a:chExt cx="1439907" cy="1220890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9779" y="4109663"/>
                <a:ext cx="1086339" cy="1086339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3347" y="4244214"/>
                <a:ext cx="1086339" cy="1086339"/>
              </a:xfrm>
              <a:prstGeom prst="rect">
                <a:avLst/>
              </a:prstGeom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3682647" y="4135732"/>
              <a:ext cx="1360309" cy="757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change</a:t>
              </a:r>
              <a:br>
                <a:rPr lang="en-US" dirty="0"/>
              </a:br>
              <a:r>
                <a:rPr lang="en-US" dirty="0"/>
                <a:t>+ commit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195681" y="2565762"/>
            <a:ext cx="1360309" cy="1768511"/>
            <a:chOff x="3682646" y="3124351"/>
            <a:chExt cx="1360309" cy="1768511"/>
          </a:xfrm>
        </p:grpSpPr>
        <p:grpSp>
          <p:nvGrpSpPr>
            <p:cNvPr id="23" name="Group 22"/>
            <p:cNvGrpSpPr/>
            <p:nvPr/>
          </p:nvGrpSpPr>
          <p:grpSpPr>
            <a:xfrm>
              <a:off x="3708298" y="3124351"/>
              <a:ext cx="1309006" cy="1009000"/>
              <a:chOff x="1699779" y="4109663"/>
              <a:chExt cx="1439907" cy="1220890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9779" y="4109663"/>
                <a:ext cx="1086339" cy="1086339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3347" y="4244214"/>
                <a:ext cx="1086339" cy="1086339"/>
              </a:xfrm>
              <a:prstGeom prst="rect">
                <a:avLst/>
              </a:prstGeom>
            </p:spPr>
          </p:pic>
        </p:grpSp>
        <p:sp>
          <p:nvSpPr>
            <p:cNvPr id="24" name="TextBox 23"/>
            <p:cNvSpPr txBox="1"/>
            <p:nvPr/>
          </p:nvSpPr>
          <p:spPr>
            <a:xfrm>
              <a:off x="3682646" y="4135732"/>
              <a:ext cx="1360309" cy="757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change</a:t>
              </a:r>
              <a:br>
                <a:rPr lang="en-US" dirty="0"/>
              </a:br>
              <a:r>
                <a:rPr lang="en-US" dirty="0"/>
                <a:t>+ commit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9599918" y="2565762"/>
            <a:ext cx="1360309" cy="1768511"/>
            <a:chOff x="3682646" y="3124351"/>
            <a:chExt cx="1360309" cy="1768511"/>
          </a:xfrm>
        </p:grpSpPr>
        <p:grpSp>
          <p:nvGrpSpPr>
            <p:cNvPr id="28" name="Group 27"/>
            <p:cNvGrpSpPr/>
            <p:nvPr/>
          </p:nvGrpSpPr>
          <p:grpSpPr>
            <a:xfrm>
              <a:off x="3708298" y="3124351"/>
              <a:ext cx="1309006" cy="1009000"/>
              <a:chOff x="1699779" y="4109663"/>
              <a:chExt cx="1439907" cy="1220890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9779" y="4109663"/>
                <a:ext cx="1086339" cy="1086339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3347" y="4244214"/>
                <a:ext cx="1086339" cy="1086339"/>
              </a:xfrm>
              <a:prstGeom prst="rect">
                <a:avLst/>
              </a:prstGeom>
            </p:spPr>
          </p:pic>
        </p:grpSp>
        <p:sp>
          <p:nvSpPr>
            <p:cNvPr id="29" name="TextBox 28"/>
            <p:cNvSpPr txBox="1"/>
            <p:nvPr/>
          </p:nvSpPr>
          <p:spPr>
            <a:xfrm>
              <a:off x="3682646" y="4135732"/>
              <a:ext cx="1360309" cy="757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change</a:t>
              </a:r>
              <a:br>
                <a:rPr lang="en-US" dirty="0"/>
              </a:br>
              <a:r>
                <a:rPr lang="en-US" dirty="0"/>
                <a:t>+ commit</a:t>
              </a: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831" y="5045360"/>
            <a:ext cx="1163686" cy="1163686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4780461" y="3955707"/>
            <a:ext cx="2508369" cy="1671495"/>
            <a:chOff x="4780461" y="3955707"/>
            <a:chExt cx="2508369" cy="1671495"/>
          </a:xfrm>
        </p:grpSpPr>
        <p:cxnSp>
          <p:nvCxnSpPr>
            <p:cNvPr id="21" name="Connector: Curved 20"/>
            <p:cNvCxnSpPr>
              <a:cxnSpLocks/>
              <a:stCxn id="16" idx="1"/>
              <a:endCxn id="32" idx="1"/>
            </p:cNvCxnSpPr>
            <p:nvPr/>
          </p:nvCxnSpPr>
          <p:spPr>
            <a:xfrm rot="10800000" flipH="1" flipV="1">
              <a:off x="4780461" y="3955707"/>
              <a:ext cx="2508369" cy="1671495"/>
            </a:xfrm>
            <a:prstGeom prst="curvedConnector3">
              <a:avLst>
                <a:gd name="adj1" fmla="val -9113"/>
              </a:avLst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 rot="459021">
              <a:off x="5439868" y="5058483"/>
              <a:ext cx="16196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>
                      <a:lumMod val="75000"/>
                    </a:schemeClr>
                  </a:solidFill>
                </a:rPr>
                <a:t>push</a:t>
              </a:r>
              <a:endParaRPr lang="en-GB" sz="28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8350950" y="3955708"/>
            <a:ext cx="2609277" cy="1671495"/>
            <a:chOff x="7969950" y="3955708"/>
            <a:chExt cx="2609277" cy="1671495"/>
          </a:xfrm>
        </p:grpSpPr>
        <p:cxnSp>
          <p:nvCxnSpPr>
            <p:cNvPr id="40" name="Connector: Curved 39"/>
            <p:cNvCxnSpPr>
              <a:cxnSpLocks/>
              <a:stCxn id="29" idx="3"/>
              <a:endCxn id="32" idx="3"/>
            </p:cNvCxnSpPr>
            <p:nvPr/>
          </p:nvCxnSpPr>
          <p:spPr>
            <a:xfrm flipH="1">
              <a:off x="8071517" y="3955708"/>
              <a:ext cx="2507710" cy="1671495"/>
            </a:xfrm>
            <a:prstGeom prst="curvedConnector3">
              <a:avLst>
                <a:gd name="adj1" fmla="val -9116"/>
              </a:avLst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 rot="21308836">
              <a:off x="7969950" y="5096771"/>
              <a:ext cx="16196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>
                      <a:lumMod val="75000"/>
                    </a:schemeClr>
                  </a:solidFill>
                </a:rPr>
                <a:t>push</a:t>
              </a:r>
              <a:endParaRPr lang="en-GB" sz="28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7870674" y="4292951"/>
            <a:ext cx="955198" cy="711087"/>
            <a:chOff x="7542212" y="4395443"/>
            <a:chExt cx="955198" cy="711087"/>
          </a:xfrm>
        </p:grpSpPr>
        <p:cxnSp>
          <p:nvCxnSpPr>
            <p:cNvPr id="45" name="Connector: Curved 44"/>
            <p:cNvCxnSpPr>
              <a:cxnSpLocks/>
              <a:stCxn id="24" idx="2"/>
              <a:endCxn id="32" idx="0"/>
            </p:cNvCxnSpPr>
            <p:nvPr/>
          </p:nvCxnSpPr>
          <p:spPr>
            <a:xfrm flipH="1">
              <a:off x="7542212" y="4395443"/>
              <a:ext cx="5162" cy="711087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7562532" y="4438536"/>
              <a:ext cx="9348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>
                      <a:lumMod val="75000"/>
                    </a:schemeClr>
                  </a:solidFill>
                </a:rPr>
                <a:t>push</a:t>
              </a:r>
              <a:endParaRPr lang="en-GB" sz="28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888058" y="5446659"/>
            <a:ext cx="1124090" cy="1190402"/>
            <a:chOff x="6932612" y="5545678"/>
            <a:chExt cx="1124090" cy="1190402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25292" y="5545678"/>
              <a:ext cx="897920" cy="84255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7" name="TextBox 56"/>
            <p:cNvSpPr txBox="1"/>
            <p:nvPr/>
          </p:nvSpPr>
          <p:spPr>
            <a:xfrm>
              <a:off x="6932612" y="6274415"/>
              <a:ext cx="11240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conflict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7954262" y="5544908"/>
            <a:ext cx="1021900" cy="941546"/>
            <a:chOff x="6903770" y="5622148"/>
            <a:chExt cx="1124090" cy="1035700"/>
          </a:xfrm>
        </p:grpSpPr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6787" y="5622148"/>
              <a:ext cx="734932" cy="68961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5" name="TextBox 64"/>
            <p:cNvSpPr txBox="1"/>
            <p:nvPr/>
          </p:nvSpPr>
          <p:spPr>
            <a:xfrm>
              <a:off x="6903770" y="6196183"/>
              <a:ext cx="11240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conflict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681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Peter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Maria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George</a:t>
            </a:r>
            <a:r>
              <a:rPr lang="en-US" dirty="0"/>
              <a:t> create a GitHub project</a:t>
            </a:r>
          </a:p>
          <a:p>
            <a:pPr lvl="1"/>
            <a:r>
              <a:rPr lang="en-US" dirty="0"/>
              <a:t>Initially they upload unfinished code for a "JS Town Editor"</a:t>
            </a:r>
          </a:p>
          <a:p>
            <a:pPr lvl="1"/>
            <a:r>
              <a:rPr lang="en-US" dirty="0"/>
              <a:t>3 source code files: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towns.html</a:t>
            </a:r>
            <a:r>
              <a:rPr lang="en-US" dirty="0"/>
              <a:t> +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towns.css</a:t>
            </a:r>
            <a:r>
              <a:rPr lang="en-US" dirty="0"/>
              <a:t> +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towns.js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Peter</a:t>
            </a:r>
            <a:r>
              <a:rPr lang="en-US" dirty="0"/>
              <a:t> should implement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 new town</a:t>
            </a:r>
            <a:r>
              <a:rPr lang="en-US" dirty="0"/>
              <a:t>" functionality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George</a:t>
            </a:r>
            <a:r>
              <a:rPr lang="en-US" dirty="0"/>
              <a:t> should implement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shuffle towns</a:t>
            </a:r>
            <a:r>
              <a:rPr lang="en-US" dirty="0"/>
              <a:t>" functionality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Maria </a:t>
            </a:r>
            <a:r>
              <a:rPr lang="en-US" dirty="0"/>
              <a:t>should ass some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dirty="0"/>
              <a:t> styling and improve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dirty="0"/>
              <a:t> UI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Resolving a Conflict: Example</a:t>
            </a:r>
          </a:p>
        </p:txBody>
      </p:sp>
    </p:spTree>
    <p:extLst>
      <p:ext uri="{BB962C8B-B14F-4D97-AF65-F5344CB8AC3E}">
        <p14:creationId xmlns:p14="http://schemas.microsoft.com/office/powerpoint/2010/main" val="3461264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724400"/>
            <a:ext cx="8938472" cy="820600"/>
          </a:xfrm>
        </p:spPr>
        <p:txBody>
          <a:bodyPr/>
          <a:lstStyle/>
          <a:p>
            <a:r>
              <a:rPr lang="en-US" dirty="0"/>
              <a:t>Resolving Conflicts in Git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71903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7170" name="Picture 2" descr="Резултат с изображение за git confli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173" y="1524000"/>
            <a:ext cx="7428548" cy="2787015"/>
          </a:xfrm>
          <a:prstGeom prst="roundRect">
            <a:avLst>
              <a:gd name="adj" fmla="val 96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7794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Make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acquaintance </a:t>
            </a:r>
            <a:r>
              <a:rPr lang="en-US" dirty="0"/>
              <a:t>with at least 2 colleagues around you</a:t>
            </a:r>
          </a:p>
          <a:p>
            <a:pPr>
              <a:spcBef>
                <a:spcPts val="1200"/>
              </a:spcBef>
            </a:pPr>
            <a:r>
              <a:rPr lang="en-US" dirty="0"/>
              <a:t>Ask typical questions like:</a:t>
            </a:r>
          </a:p>
          <a:p>
            <a:pPr lvl="1"/>
            <a:r>
              <a:rPr lang="en-US" dirty="0"/>
              <a:t>What is your name?</a:t>
            </a:r>
          </a:p>
          <a:p>
            <a:pPr lvl="1"/>
            <a:r>
              <a:rPr lang="en-US" dirty="0"/>
              <a:t>Where are you from?</a:t>
            </a:r>
          </a:p>
          <a:p>
            <a:pPr lvl="1"/>
            <a:r>
              <a:rPr lang="en-US" dirty="0"/>
              <a:t>What is your occupation?</a:t>
            </a:r>
          </a:p>
          <a:p>
            <a:pPr lvl="1"/>
            <a:r>
              <a:rPr lang="en-US" dirty="0"/>
              <a:t>What are your goals here</a:t>
            </a:r>
            <a:br>
              <a:rPr lang="en-US" dirty="0"/>
            </a:br>
            <a:r>
              <a:rPr lang="en-US" dirty="0"/>
              <a:t>at SoftUni?</a:t>
            </a:r>
          </a:p>
          <a:p>
            <a:pPr>
              <a:spcBef>
                <a:spcPts val="1200"/>
              </a:spcBef>
            </a:pPr>
            <a:r>
              <a:rPr lang="en-US" dirty="0"/>
              <a:t>Write the answers in a text file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colleagues.txt</a:t>
            </a:r>
            <a:r>
              <a:rPr lang="en-US" dirty="0"/>
              <a:t>"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Introduce Yourself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612" y="2133600"/>
            <a:ext cx="5233359" cy="3429000"/>
          </a:xfrm>
          <a:prstGeom prst="roundRect">
            <a:avLst>
              <a:gd name="adj" fmla="val 812"/>
            </a:avLst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2766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084" y="4876800"/>
            <a:ext cx="11025928" cy="82060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Acquaintance </a:t>
            </a:r>
            <a:r>
              <a:rPr lang="en-US" dirty="0"/>
              <a:t>with Your Colleagues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1084" y="5754968"/>
            <a:ext cx="110259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320" y="1091578"/>
            <a:ext cx="3296492" cy="34027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012" y="1278291"/>
            <a:ext cx="4623303" cy="3029279"/>
          </a:xfrm>
          <a:prstGeom prst="roundRect">
            <a:avLst>
              <a:gd name="adj" fmla="val 812"/>
            </a:avLst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43729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Work in teams of 3 people (online students might work alone by cloning the project in 3 different folders)</a:t>
            </a:r>
          </a:p>
          <a:p>
            <a:pPr>
              <a:lnSpc>
                <a:spcPct val="110000"/>
              </a:lnSpc>
            </a:pPr>
            <a:r>
              <a:rPr lang="en-US" dirty="0"/>
              <a:t>The team leader does the following:</a:t>
            </a:r>
          </a:p>
          <a:p>
            <a:pPr marL="819096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Fork</a:t>
            </a:r>
            <a:r>
              <a:rPr lang="en-US" dirty="0"/>
              <a:t> the project "Towns": </a:t>
            </a:r>
            <a:r>
              <a:rPr lang="en-US" dirty="0">
                <a:hlinkClick r:id="rId2"/>
              </a:rPr>
              <a:t>https://github.com/SoftUni/towns</a:t>
            </a:r>
            <a:endParaRPr lang="en-US" dirty="0"/>
          </a:p>
          <a:p>
            <a:pPr marL="819096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Invite the other team members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collaborators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https://github.com/nakov/towns/settings/collaboration</a:t>
            </a:r>
            <a:endParaRPr lang="en-US" dirty="0"/>
          </a:p>
          <a:p>
            <a:pPr marL="819096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Email invitation will be sent for each invited collaborator</a:t>
            </a:r>
          </a:p>
          <a:p>
            <a:pPr marL="457200" indent="-457200">
              <a:lnSpc>
                <a:spcPct val="110000"/>
              </a:lnSpc>
            </a:pPr>
            <a:r>
              <a:rPr lang="en-US" dirty="0"/>
              <a:t>Each team member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clones</a:t>
            </a:r>
            <a:r>
              <a:rPr lang="en-US" dirty="0"/>
              <a:t> the project from the team leader's GitHub repository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Resolve Conflicts</a:t>
            </a:r>
          </a:p>
        </p:txBody>
      </p:sp>
    </p:spTree>
    <p:extLst>
      <p:ext uri="{BB962C8B-B14F-4D97-AF65-F5344CB8AC3E}">
        <p14:creationId xmlns:p14="http://schemas.microsoft.com/office/powerpoint/2010/main" val="1681932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Each team member implements different functionality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Member #1: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Peter</a:t>
            </a:r>
            <a:r>
              <a:rPr lang="en-US" dirty="0"/>
              <a:t>'s functionality (add town)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Member #2: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George</a:t>
            </a:r>
            <a:r>
              <a:rPr lang="en-US" dirty="0"/>
              <a:t>'s functionality (shuffle towns)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Member #3: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Maria</a:t>
            </a:r>
            <a:r>
              <a:rPr lang="en-US" dirty="0"/>
              <a:t>'s functionality (improve styling and CSS)</a:t>
            </a:r>
          </a:p>
          <a:p>
            <a:pPr>
              <a:lnSpc>
                <a:spcPct val="110000"/>
              </a:lnSpc>
            </a:pPr>
            <a:r>
              <a:rPr lang="en-US" dirty="0"/>
              <a:t>The first push will be successful (no conflicts)</a:t>
            </a:r>
          </a:p>
          <a:p>
            <a:pPr>
              <a:lnSpc>
                <a:spcPct val="110000"/>
              </a:lnSpc>
            </a:pPr>
            <a:r>
              <a:rPr lang="en-US" dirty="0"/>
              <a:t>All next pushes will cause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conflict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team members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merge</a:t>
            </a:r>
            <a:r>
              <a:rPr lang="en-US" dirty="0"/>
              <a:t> correctly the concurrent changes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pull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merge</a:t>
            </a:r>
            <a:r>
              <a:rPr lang="en-US" dirty="0"/>
              <a:t> + mark conflicts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resolved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push</a:t>
            </a:r>
            <a:r>
              <a:rPr lang="en-US" dirty="0"/>
              <a:t> again)</a:t>
            </a:r>
          </a:p>
          <a:p>
            <a:pPr lvl="1">
              <a:lnSpc>
                <a:spcPct val="110000"/>
              </a:lnSpc>
            </a:pPr>
            <a:endParaRPr lang="en-US" dirty="0"/>
          </a:p>
          <a:p>
            <a:pPr lvl="1">
              <a:lnSpc>
                <a:spcPct val="11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Resolve Conflicts</a:t>
            </a:r>
          </a:p>
        </p:txBody>
      </p:sp>
    </p:spTree>
    <p:extLst>
      <p:ext uri="{BB962C8B-B14F-4D97-AF65-F5344CB8AC3E}">
        <p14:creationId xmlns:p14="http://schemas.microsoft.com/office/powerpoint/2010/main" val="372773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084" y="4876800"/>
            <a:ext cx="11025928" cy="820600"/>
          </a:xfrm>
        </p:spPr>
        <p:txBody>
          <a:bodyPr/>
          <a:lstStyle/>
          <a:p>
            <a:r>
              <a:rPr lang="en-US" dirty="0"/>
              <a:t>Resolve Conflicts in Git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1084" y="5754968"/>
            <a:ext cx="110259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638" y="1386854"/>
            <a:ext cx="2724374" cy="2812152"/>
          </a:xfrm>
          <a:prstGeom prst="rect">
            <a:avLst/>
          </a:prstGeom>
        </p:spPr>
      </p:pic>
      <p:pic>
        <p:nvPicPr>
          <p:cNvPr id="7" name="Picture 2" descr="Резултат с изображение за git confli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1641270"/>
            <a:ext cx="6139295" cy="2303318"/>
          </a:xfrm>
          <a:prstGeom prst="roundRect">
            <a:avLst>
              <a:gd name="adj" fmla="val 96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889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99340" y="4932680"/>
            <a:ext cx="8938472" cy="820600"/>
          </a:xfrm>
        </p:spPr>
        <p:txBody>
          <a:bodyPr/>
          <a:lstStyle/>
          <a:p>
            <a:r>
              <a:rPr lang="en-US" dirty="0"/>
              <a:t>Using Branches in Git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99340" y="5788744"/>
            <a:ext cx="8938472" cy="688256"/>
          </a:xfrm>
        </p:spPr>
        <p:txBody>
          <a:bodyPr/>
          <a:lstStyle/>
          <a:p>
            <a:r>
              <a:rPr lang="en-US" dirty="0"/>
              <a:t>Creating and Merging Branches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722" y="907987"/>
            <a:ext cx="5939706" cy="3664013"/>
          </a:xfrm>
          <a:prstGeom prst="roundRect">
            <a:avLst>
              <a:gd name="adj" fmla="val 1139"/>
            </a:avLst>
          </a:prstGeom>
        </p:spPr>
      </p:pic>
    </p:spTree>
    <p:extLst>
      <p:ext uri="{BB962C8B-B14F-4D97-AF65-F5344CB8AC3E}">
        <p14:creationId xmlns:p14="http://schemas.microsoft.com/office/powerpoint/2010/main" val="25409320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B97A4E0B-AFC7-4CB4-8AEA-B5E865F2E78E}" type="slidenum">
              <a:rPr lang="en-US" smtClean="0"/>
              <a:t>29</a:t>
            </a:fld>
            <a:endParaRPr lang="en-US" dirty="0"/>
          </a:p>
        </p:txBody>
      </p:sp>
      <p:sp>
        <p:nvSpPr>
          <p:cNvPr id="578564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defRPr/>
            </a:pPr>
            <a:r>
              <a:rPr lang="en-GB" dirty="0"/>
              <a:t>Branch -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Independent</a:t>
            </a:r>
            <a:r>
              <a:rPr lang="en-GB" dirty="0"/>
              <a:t> line of development</a:t>
            </a:r>
          </a:p>
          <a:p>
            <a:pPr>
              <a:lnSpc>
                <a:spcPct val="110000"/>
              </a:lnSpc>
              <a:defRPr/>
            </a:pPr>
            <a:r>
              <a:rPr lang="en-GB" dirty="0"/>
              <a:t>New commits are recorded in the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current branch</a:t>
            </a:r>
          </a:p>
          <a:p>
            <a:pPr>
              <a:lnSpc>
                <a:spcPct val="110000"/>
              </a:lnSpc>
              <a:defRPr/>
            </a:pP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Forks</a:t>
            </a:r>
            <a:r>
              <a:rPr lang="en-GB" dirty="0"/>
              <a:t> the current project</a:t>
            </a:r>
          </a:p>
        </p:txBody>
      </p:sp>
      <p:sp>
        <p:nvSpPr>
          <p:cNvPr id="57856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Git Branch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9196507-6290-43F1-A7B4-C30D6CFA0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612" y="2895600"/>
            <a:ext cx="5076890" cy="3131770"/>
          </a:xfrm>
          <a:prstGeom prst="roundRect">
            <a:avLst>
              <a:gd name="adj" fmla="val 1139"/>
            </a:avLst>
          </a:prstGeom>
        </p:spPr>
      </p:pic>
    </p:spTree>
    <p:extLst>
      <p:ext uri="{BB962C8B-B14F-4D97-AF65-F5344CB8AC3E}">
        <p14:creationId xmlns:p14="http://schemas.microsoft.com/office/powerpoint/2010/main" val="221148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0612" y="3788506"/>
            <a:ext cx="7082408" cy="820600"/>
          </a:xfrm>
        </p:spPr>
        <p:txBody>
          <a:bodyPr/>
          <a:lstStyle/>
          <a:p>
            <a:pPr>
              <a:defRPr/>
            </a:pPr>
            <a:r>
              <a:rPr lang="en-US" dirty="0"/>
              <a:t>Version Control Systems</a:t>
            </a:r>
            <a:endParaRPr lang="bg-BG" dirty="0"/>
          </a:p>
        </p:txBody>
      </p:sp>
      <p:sp>
        <p:nvSpPr>
          <p:cNvPr id="2" name="Subtitle 1"/>
          <p:cNvSpPr>
            <a:spLocks noGrp="1"/>
          </p:cNvSpPr>
          <p:nvPr>
            <p:ph type="body" idx="1"/>
          </p:nvPr>
        </p:nvSpPr>
        <p:spPr>
          <a:xfrm>
            <a:off x="2360612" y="4761386"/>
            <a:ext cx="7082408" cy="1391556"/>
          </a:xfrm>
        </p:spPr>
        <p:txBody>
          <a:bodyPr/>
          <a:lstStyle/>
          <a:p>
            <a:r>
              <a:rPr lang="en-US" dirty="0"/>
              <a:t>Managing Different Versions</a:t>
            </a:r>
            <a:br>
              <a:rPr lang="en-US" dirty="0"/>
            </a:br>
            <a:r>
              <a:rPr lang="en-US" dirty="0"/>
              <a:t>of the Same File / Document</a:t>
            </a:r>
          </a:p>
        </p:txBody>
      </p:sp>
      <p:pic>
        <p:nvPicPr>
          <p:cNvPr id="8" name="Picture 2" descr="http://svn.haxx.se/dev/archive-2008-07/att-0454/subversion-backgroun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479" y="1752600"/>
            <a:ext cx="2086333" cy="1564750"/>
          </a:xfrm>
          <a:prstGeom prst="roundRect">
            <a:avLst>
              <a:gd name="adj" fmla="val 3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Свързано изображение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07" t="-4342" r="-3307" b="-4342"/>
          <a:stretch/>
        </p:blipFill>
        <p:spPr bwMode="auto">
          <a:xfrm>
            <a:off x="5447868" y="1752601"/>
            <a:ext cx="3689792" cy="1564750"/>
          </a:xfrm>
          <a:prstGeom prst="roundRect">
            <a:avLst>
              <a:gd name="adj" fmla="val 2551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5122861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xmlns="" id="{81BB0BCC-BEF2-44B4-A09B-14EC18D2DF7E}"/>
              </a:ext>
            </a:extLst>
          </p:cNvPr>
          <p:cNvSpPr/>
          <p:nvPr/>
        </p:nvSpPr>
        <p:spPr>
          <a:xfrm>
            <a:off x="1293812" y="1371600"/>
            <a:ext cx="9372600" cy="4953000"/>
          </a:xfrm>
          <a:prstGeom prst="roundRect">
            <a:avLst>
              <a:gd name="adj" fmla="val 89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B97A4E0B-AFC7-4CB4-8AEA-B5E865F2E78E}" type="slidenum">
              <a:rPr lang="en-US" smtClean="0"/>
              <a:t>30</a:t>
            </a:fld>
            <a:endParaRPr lang="en-US" dirty="0"/>
          </a:p>
        </p:txBody>
      </p:sp>
      <p:sp>
        <p:nvSpPr>
          <p:cNvPr id="57856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Branching Workflow</a:t>
            </a:r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74467A8F-6192-425E-8107-E34420875626}"/>
              </a:ext>
            </a:extLst>
          </p:cNvPr>
          <p:cNvSpPr/>
          <p:nvPr/>
        </p:nvSpPr>
        <p:spPr>
          <a:xfrm>
            <a:off x="2381659" y="2612256"/>
            <a:ext cx="816745" cy="816745"/>
          </a:xfrm>
          <a:prstGeom prst="ellipse">
            <a:avLst/>
          </a:prstGeom>
          <a:solidFill>
            <a:srgbClr val="5B9BD5">
              <a:lumMod val="40000"/>
              <a:lumOff val="60000"/>
            </a:srgbClr>
          </a:solidFill>
          <a:ln w="762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6075CE11-B401-4546-8C57-D57455C955D2}"/>
              </a:ext>
            </a:extLst>
          </p:cNvPr>
          <p:cNvCxnSpPr>
            <a:cxnSpLocks/>
            <a:stCxn id="21" idx="6"/>
            <a:endCxn id="23" idx="2"/>
          </p:cNvCxnSpPr>
          <p:nvPr/>
        </p:nvCxnSpPr>
        <p:spPr>
          <a:xfrm>
            <a:off x="3198404" y="3020629"/>
            <a:ext cx="2236432" cy="0"/>
          </a:xfrm>
          <a:prstGeom prst="line">
            <a:avLst/>
          </a:prstGeom>
          <a:noFill/>
          <a:ln w="762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580228BB-96AA-4C10-8361-0769EC2D3426}"/>
              </a:ext>
            </a:extLst>
          </p:cNvPr>
          <p:cNvSpPr/>
          <p:nvPr/>
        </p:nvSpPr>
        <p:spPr>
          <a:xfrm>
            <a:off x="5434836" y="2612256"/>
            <a:ext cx="816745" cy="816745"/>
          </a:xfrm>
          <a:prstGeom prst="ellipse">
            <a:avLst/>
          </a:prstGeom>
          <a:solidFill>
            <a:srgbClr val="5B9BD5">
              <a:lumMod val="40000"/>
              <a:lumOff val="60000"/>
            </a:srgbClr>
          </a:solidFill>
          <a:ln w="762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5C37B73A-B2F9-4F3B-B770-8BD1B3E2E39C}"/>
              </a:ext>
            </a:extLst>
          </p:cNvPr>
          <p:cNvCxnSpPr>
            <a:cxnSpLocks/>
            <a:stCxn id="23" idx="6"/>
            <a:endCxn id="25" idx="2"/>
          </p:cNvCxnSpPr>
          <p:nvPr/>
        </p:nvCxnSpPr>
        <p:spPr>
          <a:xfrm flipV="1">
            <a:off x="6251581" y="3020628"/>
            <a:ext cx="2236432" cy="1"/>
          </a:xfrm>
          <a:prstGeom prst="line">
            <a:avLst/>
          </a:prstGeom>
          <a:noFill/>
          <a:ln w="762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5A3B8D02-DCFD-44BA-BE62-535E30CA0994}"/>
              </a:ext>
            </a:extLst>
          </p:cNvPr>
          <p:cNvSpPr/>
          <p:nvPr/>
        </p:nvSpPr>
        <p:spPr>
          <a:xfrm>
            <a:off x="8488013" y="2612255"/>
            <a:ext cx="816745" cy="816745"/>
          </a:xfrm>
          <a:prstGeom prst="ellipse">
            <a:avLst/>
          </a:prstGeom>
          <a:solidFill>
            <a:srgbClr val="5B9BD5">
              <a:lumMod val="40000"/>
              <a:lumOff val="60000"/>
            </a:srgbClr>
          </a:solidFill>
          <a:ln w="762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xmlns="" id="{2689BACA-C3EA-418E-BFAD-D563ECD96B01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3198404" y="3020628"/>
            <a:ext cx="2236432" cy="1695450"/>
          </a:xfrm>
          <a:prstGeom prst="curvedConnector3">
            <a:avLst>
              <a:gd name="adj1" fmla="val 50000"/>
            </a:avLst>
          </a:prstGeom>
          <a:noFill/>
          <a:ln w="762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5B997501-F3E9-43B6-A942-A280F525C37C}"/>
              </a:ext>
            </a:extLst>
          </p:cNvPr>
          <p:cNvSpPr/>
          <p:nvPr/>
        </p:nvSpPr>
        <p:spPr>
          <a:xfrm>
            <a:off x="5434836" y="4307705"/>
            <a:ext cx="816745" cy="816745"/>
          </a:xfrm>
          <a:prstGeom prst="ellipse">
            <a:avLst/>
          </a:prstGeom>
          <a:solidFill>
            <a:srgbClr val="CF2FB8"/>
          </a:solidFill>
          <a:ln w="762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xmlns="" id="{B32AA838-279F-482A-B50B-F8A722DFDF8D}"/>
              </a:ext>
            </a:extLst>
          </p:cNvPr>
          <p:cNvCxnSpPr>
            <a:cxnSpLocks/>
            <a:stCxn id="27" idx="6"/>
            <a:endCxn id="25" idx="2"/>
          </p:cNvCxnSpPr>
          <p:nvPr/>
        </p:nvCxnSpPr>
        <p:spPr>
          <a:xfrm flipV="1">
            <a:off x="6251581" y="3020628"/>
            <a:ext cx="2236432" cy="1695450"/>
          </a:xfrm>
          <a:prstGeom prst="curvedConnector3">
            <a:avLst>
              <a:gd name="adj1" fmla="val 50000"/>
            </a:avLst>
          </a:prstGeom>
          <a:noFill/>
          <a:ln w="762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ysDot"/>
            <a:miter lim="800000"/>
          </a:ln>
          <a:effectLst/>
        </p:spPr>
      </p:cxnSp>
      <p:sp>
        <p:nvSpPr>
          <p:cNvPr id="29" name="Chord 28">
            <a:extLst>
              <a:ext uri="{FF2B5EF4-FFF2-40B4-BE49-F238E27FC236}">
                <a16:creationId xmlns:a16="http://schemas.microsoft.com/office/drawing/2014/main" xmlns="" id="{4921DE38-E936-46C5-9E71-3344F8FB44D1}"/>
              </a:ext>
            </a:extLst>
          </p:cNvPr>
          <p:cNvSpPr/>
          <p:nvPr/>
        </p:nvSpPr>
        <p:spPr>
          <a:xfrm>
            <a:off x="8577297" y="2701539"/>
            <a:ext cx="638175" cy="638175"/>
          </a:xfrm>
          <a:prstGeom prst="chord">
            <a:avLst>
              <a:gd name="adj1" fmla="val 2700000"/>
              <a:gd name="adj2" fmla="val 13755227"/>
            </a:avLst>
          </a:prstGeom>
          <a:solidFill>
            <a:srgbClr val="CF2FB8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76C9E5F1-8CF9-47AC-BDF9-31B42A159116}"/>
              </a:ext>
            </a:extLst>
          </p:cNvPr>
          <p:cNvCxnSpPr>
            <a:cxnSpLocks/>
          </p:cNvCxnSpPr>
          <p:nvPr/>
        </p:nvCxnSpPr>
        <p:spPr>
          <a:xfrm>
            <a:off x="2788791" y="2057400"/>
            <a:ext cx="0" cy="420121"/>
          </a:xfrm>
          <a:prstGeom prst="straightConnector1">
            <a:avLst/>
          </a:prstGeom>
          <a:noFill/>
          <a:ln w="762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57E2A62-0B5C-48AF-B2DC-24474D4F551C}"/>
              </a:ext>
            </a:extLst>
          </p:cNvPr>
          <p:cNvSpPr txBox="1"/>
          <p:nvPr/>
        </p:nvSpPr>
        <p:spPr>
          <a:xfrm>
            <a:off x="2091324" y="1472625"/>
            <a:ext cx="1394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Master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35FC8AE2-F51A-4D89-8C01-6677E8E1971A}"/>
              </a:ext>
            </a:extLst>
          </p:cNvPr>
          <p:cNvSpPr txBox="1"/>
          <p:nvPr/>
        </p:nvSpPr>
        <p:spPr>
          <a:xfrm>
            <a:off x="5208067" y="5663625"/>
            <a:ext cx="14830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Feature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75969D0C-D035-4260-8073-1AB880438192}"/>
              </a:ext>
            </a:extLst>
          </p:cNvPr>
          <p:cNvCxnSpPr>
            <a:cxnSpLocks/>
          </p:cNvCxnSpPr>
          <p:nvPr/>
        </p:nvCxnSpPr>
        <p:spPr>
          <a:xfrm flipV="1">
            <a:off x="5843208" y="5358825"/>
            <a:ext cx="0" cy="356175"/>
          </a:xfrm>
          <a:prstGeom prst="straightConnector1">
            <a:avLst/>
          </a:prstGeom>
          <a:noFill/>
          <a:ln w="762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5B332E8A-E28A-43A5-95BC-AAB5B3D72313}"/>
              </a:ext>
            </a:extLst>
          </p:cNvPr>
          <p:cNvSpPr txBox="1"/>
          <p:nvPr/>
        </p:nvSpPr>
        <p:spPr>
          <a:xfrm>
            <a:off x="7490942" y="4128431"/>
            <a:ext cx="264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Merge Branch into Master</a:t>
            </a:r>
          </a:p>
        </p:txBody>
      </p:sp>
    </p:spTree>
    <p:extLst>
      <p:ext uri="{BB962C8B-B14F-4D97-AF65-F5344CB8AC3E}">
        <p14:creationId xmlns:p14="http://schemas.microsoft.com/office/powerpoint/2010/main" val="189187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006 2.59259E-6 L 0.5026 -0.0016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20" y="-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006 1.85185E-6 L 0.49622 -0.0011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7" grpId="0" animBg="1"/>
      <p:bldP spid="29" grpId="0" animBg="1"/>
      <p:bldP spid="31" grpId="0"/>
      <p:bldP spid="31" grpId="1"/>
      <p:bldP spid="32" grpId="0"/>
      <p:bldP spid="3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B97A4E0B-AFC7-4CB4-8AEA-B5E865F2E78E}" type="slidenum">
              <a:rPr lang="en-US" smtClean="0"/>
              <a:t>31</a:t>
            </a:fld>
            <a:endParaRPr lang="en-US" dirty="0"/>
          </a:p>
        </p:txBody>
      </p:sp>
      <p:sp>
        <p:nvSpPr>
          <p:cNvPr id="578564" name="Rectangle 4"/>
          <p:cNvSpPr>
            <a:spLocks noGrp="1" noChangeArrowheads="1"/>
          </p:cNvSpPr>
          <p:nvPr>
            <p:ph idx="1"/>
          </p:nvPr>
        </p:nvSpPr>
        <p:spPr>
          <a:xfrm>
            <a:off x="190413" y="9828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en-GB" dirty="0"/>
              <a:t>List all branches</a:t>
            </a:r>
          </a:p>
          <a:p>
            <a:pPr>
              <a:lnSpc>
                <a:spcPct val="100000"/>
              </a:lnSpc>
              <a:defRPr/>
            </a:pPr>
            <a:endParaRPr lang="en-GB" dirty="0"/>
          </a:p>
          <a:p>
            <a:pPr>
              <a:lnSpc>
                <a:spcPct val="100000"/>
              </a:lnSpc>
              <a:defRPr/>
            </a:pPr>
            <a:r>
              <a:rPr lang="en-GB" dirty="0"/>
              <a:t>Create new branch</a:t>
            </a:r>
          </a:p>
          <a:p>
            <a:pPr>
              <a:lnSpc>
                <a:spcPct val="100000"/>
              </a:lnSpc>
              <a:defRPr/>
            </a:pPr>
            <a:endParaRPr lang="en-GB" dirty="0"/>
          </a:p>
          <a:p>
            <a:pPr>
              <a:lnSpc>
                <a:spcPct val="100000"/>
              </a:lnSpc>
              <a:defRPr/>
            </a:pPr>
            <a:r>
              <a:rPr lang="en-GB" dirty="0"/>
              <a:t>Switch to branch</a:t>
            </a:r>
          </a:p>
          <a:p>
            <a:pPr>
              <a:lnSpc>
                <a:spcPct val="100000"/>
              </a:lnSpc>
              <a:defRPr/>
            </a:pPr>
            <a:endParaRPr lang="en-GB" dirty="0"/>
          </a:p>
          <a:p>
            <a:pPr>
              <a:lnSpc>
                <a:spcPct val="100000"/>
              </a:lnSpc>
              <a:defRPr/>
            </a:pPr>
            <a:r>
              <a:rPr lang="en-GB" dirty="0"/>
              <a:t>Delete a branch</a:t>
            </a:r>
          </a:p>
          <a:p>
            <a:pPr>
              <a:lnSpc>
                <a:spcPct val="100000"/>
              </a:lnSpc>
              <a:defRPr/>
            </a:pPr>
            <a:endParaRPr lang="en-US" dirty="0"/>
          </a:p>
        </p:txBody>
      </p:sp>
      <p:sp>
        <p:nvSpPr>
          <p:cNvPr id="57856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Git Branch (2)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093E7C3-1965-4F5F-B5D5-A15C589B86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214" y="1676400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branch</a:t>
            </a:r>
            <a:endParaRPr lang="en-US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2147C7D-8852-4F47-9055-94CF758EC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214" y="3039122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branch &lt;branch&gt;</a:t>
            </a:r>
            <a:endParaRPr lang="en-US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254594DE-91C0-4A51-B835-53A334428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214" y="5715000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branch -d &lt;branch&gt;</a:t>
            </a:r>
            <a:endParaRPr lang="en-US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7A7C41E-A798-41C0-A70E-919B43B04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214" y="4419600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checkout &lt;branch&gt;</a:t>
            </a:r>
            <a:endParaRPr lang="en-US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933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 the tutorial:</a:t>
            </a:r>
          </a:p>
          <a:p>
            <a:pPr lvl="1"/>
            <a:r>
              <a:rPr lang="en-US" dirty="0">
                <a:hlinkClick r:id="rId2"/>
              </a:rPr>
              <a:t>https://www.atlassian.com/git/tutorials/using-branches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Branches in Git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722" y="2660587"/>
            <a:ext cx="5939706" cy="3664013"/>
          </a:xfrm>
          <a:prstGeom prst="roundRect">
            <a:avLst>
              <a:gd name="adj" fmla="val 1139"/>
            </a:avLst>
          </a:prstGeom>
        </p:spPr>
      </p:pic>
    </p:spTree>
    <p:extLst>
      <p:ext uri="{BB962C8B-B14F-4D97-AF65-F5344CB8AC3E}">
        <p14:creationId xmlns:p14="http://schemas.microsoft.com/office/powerpoint/2010/main" val="14386085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27398"/>
            <a:ext cx="8938472" cy="820600"/>
          </a:xfrm>
        </p:spPr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05566"/>
            <a:ext cx="8938472" cy="719034"/>
          </a:xfrm>
        </p:spPr>
        <p:txBody>
          <a:bodyPr/>
          <a:lstStyle/>
          <a:p>
            <a:r>
              <a:rPr lang="en-US" dirty="0"/>
              <a:t>The Social Network for Developers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828" y="1123815"/>
            <a:ext cx="3411241" cy="341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033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>
                <a:solidFill>
                  <a:schemeClr val="tx2">
                    <a:lumMod val="75000"/>
                  </a:schemeClr>
                </a:solidFill>
              </a:rPr>
              <a:t>GitHub</a:t>
            </a:r>
            <a:r>
              <a:rPr lang="en-US"/>
              <a:t> is the world's #1 source code hosting site</a:t>
            </a:r>
          </a:p>
          <a:p>
            <a:pPr lvl="1">
              <a:lnSpc>
                <a:spcPct val="100000"/>
              </a:lnSpc>
            </a:pPr>
            <a:r>
              <a:rPr lang="en-US"/>
              <a:t>Free for open-source projects</a:t>
            </a:r>
          </a:p>
          <a:p>
            <a:pPr lvl="1">
              <a:lnSpc>
                <a:spcPct val="100000"/>
              </a:lnSpc>
            </a:pPr>
            <a:r>
              <a:rPr lang="en-US"/>
              <a:t>Paid plans for private repositories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/>
              <a:t>GitHub provides:</a:t>
            </a:r>
          </a:p>
          <a:p>
            <a:pPr lvl="1">
              <a:lnSpc>
                <a:spcPct val="100000"/>
              </a:lnSpc>
            </a:pPr>
            <a:r>
              <a:rPr lang="en-US"/>
              <a:t>Git source code repository</a:t>
            </a:r>
          </a:p>
          <a:p>
            <a:pPr lvl="1">
              <a:lnSpc>
                <a:spcPct val="100000"/>
              </a:lnSpc>
            </a:pPr>
            <a:r>
              <a:rPr lang="en-US"/>
              <a:t>Issue tracker (bug tracker)</a:t>
            </a:r>
          </a:p>
          <a:p>
            <a:pPr lvl="1">
              <a:lnSpc>
                <a:spcPct val="100000"/>
              </a:lnSpc>
            </a:pPr>
            <a:r>
              <a:rPr lang="en-US"/>
              <a:t>Project board (Kanban style)</a:t>
            </a:r>
          </a:p>
          <a:p>
            <a:pPr lvl="1">
              <a:lnSpc>
                <a:spcPct val="100000"/>
              </a:lnSpc>
            </a:pPr>
            <a:r>
              <a:rPr lang="en-US"/>
              <a:t>Wiki pages (documentation)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GitHub?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212" y="3609547"/>
            <a:ext cx="5534443" cy="271903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2838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Use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version control systems </a:t>
            </a:r>
            <a:r>
              <a:rPr lang="en-US" sz="3200" dirty="0"/>
              <a:t>to work in a team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Keep the code in a central repository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Handle merge conflicts with ease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Important </a:t>
            </a:r>
            <a:r>
              <a:rPr lang="en-US" sz="3200" dirty="0" err="1"/>
              <a:t>Git</a:t>
            </a:r>
            <a:r>
              <a:rPr lang="en-US" sz="3200" dirty="0"/>
              <a:t> commands:</a:t>
            </a:r>
          </a:p>
          <a:p>
            <a:pPr lvl="1">
              <a:lnSpc>
                <a:spcPct val="11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clone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add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commit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pull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push</a:t>
            </a:r>
          </a:p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GitHub</a:t>
            </a:r>
            <a:r>
              <a:rPr lang="en-US" sz="3200" dirty="0"/>
              <a:t> == the world's most used software project hosting platform</a:t>
            </a:r>
          </a:p>
          <a:p>
            <a:pPr lvl="1">
              <a:lnSpc>
                <a:spcPct val="110000"/>
              </a:lnSpc>
            </a:pPr>
            <a:r>
              <a:rPr lang="en-US" sz="3000" dirty="0" err="1"/>
              <a:t>Git</a:t>
            </a:r>
            <a:r>
              <a:rPr lang="en-US" sz="3000" dirty="0"/>
              <a:t> repository, issue tracker, Kanban board, Wiki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14E6570-DF10-4D43-9B0A-9612F38365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18612" y="1295400"/>
            <a:ext cx="2253081" cy="2438400"/>
          </a:xfrm>
          <a:prstGeom prst="rect">
            <a:avLst/>
          </a:prstGeom>
        </p:spPr>
      </p:pic>
      <p:pic>
        <p:nvPicPr>
          <p:cNvPr id="7" name="Picture 6" descr="http://gregrickaby.com/wp-content/uploads/2012/03/github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1863">
            <a:off x="6778820" y="2627987"/>
            <a:ext cx="2398736" cy="951223"/>
          </a:xfrm>
          <a:prstGeom prst="roundRect">
            <a:avLst>
              <a:gd name="adj" fmla="val 3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Резултат с изображение за git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5241">
            <a:off x="9796640" y="5314273"/>
            <a:ext cx="1633595" cy="816797"/>
          </a:xfrm>
          <a:prstGeom prst="roundRect">
            <a:avLst>
              <a:gd name="adj" fmla="val 2267"/>
            </a:avLst>
          </a:prstGeom>
          <a:noFill/>
          <a:ln w="12700">
            <a:solidFill>
              <a:schemeClr val="tx1">
                <a:lumMod val="65000"/>
                <a:alpha val="50196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007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xmlns="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51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B97A4E0B-AFC7-4CB4-8AEA-B5E865F2E78E}" type="slidenum">
              <a:rPr lang="en-US" smtClean="0"/>
              <a:t>4</a:t>
            </a:fld>
            <a:endParaRPr lang="en-US" dirty="0"/>
          </a:p>
        </p:txBody>
      </p:sp>
      <p:sp>
        <p:nvSpPr>
          <p:cNvPr id="578564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Version Control System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>
                <a:cs typeface="Arial" charset="0"/>
              </a:rPr>
              <a:t>≈</a:t>
            </a:r>
            <a:r>
              <a:rPr lang="bg-BG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Source Control System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Tool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managing the changes </a:t>
            </a:r>
            <a:r>
              <a:rPr lang="en-US" dirty="0"/>
              <a:t>during the development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repository </a:t>
            </a:r>
            <a:r>
              <a:rPr lang="en-US" dirty="0"/>
              <a:t>keeps the source code and other project assets</a:t>
            </a:r>
          </a:p>
          <a:p>
            <a:pPr lvl="2">
              <a:lnSpc>
                <a:spcPct val="110000"/>
              </a:lnSpc>
              <a:defRPr/>
            </a:pPr>
            <a:r>
              <a:rPr lang="en-US" dirty="0"/>
              <a:t>Keeps a full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history </a:t>
            </a:r>
            <a:r>
              <a:rPr lang="en-US" dirty="0"/>
              <a:t>of all changes during the time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Solves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conflicts</a:t>
            </a:r>
            <a:r>
              <a:rPr lang="en-US" dirty="0"/>
              <a:t> on concurrent changes</a:t>
            </a:r>
          </a:p>
          <a:p>
            <a:pPr>
              <a:lnSpc>
                <a:spcPct val="110000"/>
              </a:lnSpc>
              <a:defRPr/>
            </a:pPr>
            <a:r>
              <a:rPr lang="en-US" dirty="0"/>
              <a:t>Popular source control systems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Git </a:t>
            </a:r>
            <a:r>
              <a:rPr lang="en-US" dirty="0"/>
              <a:t>– distributed source control (hierarchical)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Subversion</a:t>
            </a:r>
            <a:r>
              <a:rPr lang="en-US" dirty="0"/>
              <a:t> (SVN) – central repository (centralized)</a:t>
            </a:r>
          </a:p>
        </p:txBody>
      </p:sp>
      <p:sp>
        <p:nvSpPr>
          <p:cNvPr id="57856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Software Configuration Management</a:t>
            </a:r>
            <a:r>
              <a:rPr lang="bg-BG" dirty="0"/>
              <a:t> (</a:t>
            </a:r>
            <a:r>
              <a:rPr lang="en-US" dirty="0"/>
              <a:t>SCM)</a:t>
            </a:r>
          </a:p>
        </p:txBody>
      </p:sp>
      <p:pic>
        <p:nvPicPr>
          <p:cNvPr id="5" name="Picture 2" descr="http://svn.haxx.se/dev/archive-2008-07/att-0454/subversion-backgroun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812" y="3733800"/>
            <a:ext cx="2039187" cy="1529391"/>
          </a:xfrm>
          <a:prstGeom prst="roundRect">
            <a:avLst>
              <a:gd name="adj" fmla="val 3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Свързано изображение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07" t="-4342" r="-3307" b="-4342"/>
          <a:stretch/>
        </p:blipFill>
        <p:spPr bwMode="auto">
          <a:xfrm>
            <a:off x="9675812" y="5660230"/>
            <a:ext cx="2039187" cy="864769"/>
          </a:xfrm>
          <a:prstGeom prst="roundRect">
            <a:avLst>
              <a:gd name="adj" fmla="val 2551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99647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12" y="1268084"/>
            <a:ext cx="10944000" cy="4837246"/>
          </a:xfrm>
          <a:prstGeom prst="roundRect">
            <a:avLst>
              <a:gd name="adj" fmla="val 955"/>
            </a:avLst>
          </a:prstGeom>
          <a:solidFill>
            <a:schemeClr val="tx1"/>
          </a:solidFill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Version Control</a:t>
            </a:r>
          </a:p>
        </p:txBody>
      </p:sp>
      <p:pic>
        <p:nvPicPr>
          <p:cNvPr id="6" name="Picture 2" descr="http://svn.haxx.se/dev/archive-2008-07/att-0454/subversion-backgroun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268" y="1524000"/>
            <a:ext cx="1896666" cy="1422500"/>
          </a:xfrm>
          <a:prstGeom prst="roundRect">
            <a:avLst>
              <a:gd name="adj" fmla="val 3596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0812" y="6477000"/>
            <a:ext cx="29803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</a:t>
            </a:r>
            <a:r>
              <a:rPr lang="en-US" sz="1050"/>
              <a:t>: </a:t>
            </a:r>
            <a:r>
              <a:rPr lang="en-US" sz="1050">
                <a:hlinkClick r:id="rId4"/>
              </a:rPr>
              <a:t>https://www.edureka.co/blog/what-is-git/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135821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Version Control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0812" y="6477000"/>
            <a:ext cx="29803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</a:t>
            </a:r>
            <a:r>
              <a:rPr lang="en-US" sz="1050"/>
              <a:t>: </a:t>
            </a:r>
            <a:r>
              <a:rPr lang="en-US" sz="1050">
                <a:hlinkClick r:id="rId2"/>
              </a:rPr>
              <a:t>https://www.edureka.co/blog/what-is-git/</a:t>
            </a:r>
            <a:endParaRPr lang="en-US" sz="1050" dirty="0"/>
          </a:p>
        </p:txBody>
      </p:sp>
      <p:pic>
        <p:nvPicPr>
          <p:cNvPr id="3" name="Picture 2" descr="Distributed Version Control System Workflow - What Is Git - Edurek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015" y="1151121"/>
            <a:ext cx="7790796" cy="5152516"/>
          </a:xfrm>
          <a:prstGeom prst="roundRect">
            <a:avLst>
              <a:gd name="adj" fmla="val 955"/>
            </a:avLst>
          </a:prstGeom>
          <a:solidFill>
            <a:schemeClr val="tx1"/>
          </a:solidFill>
        </p:spPr>
      </p:pic>
      <p:pic>
        <p:nvPicPr>
          <p:cNvPr id="7" name="Picture 2" descr="Свързано изображение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07" t="-4342" r="-3307" b="-4342"/>
          <a:stretch/>
        </p:blipFill>
        <p:spPr bwMode="auto">
          <a:xfrm>
            <a:off x="8525759" y="1641032"/>
            <a:ext cx="2928103" cy="1241737"/>
          </a:xfrm>
          <a:prstGeom prst="roundRect">
            <a:avLst>
              <a:gd name="adj" fmla="val 2551"/>
            </a:avLst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5313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36424" y="5706150"/>
            <a:ext cx="8125886" cy="820600"/>
          </a:xfrm>
        </p:spPr>
        <p:txBody>
          <a:bodyPr/>
          <a:lstStyle/>
          <a:p>
            <a:r>
              <a:rPr lang="en-US" noProof="1"/>
              <a:t>Git</a:t>
            </a:r>
            <a:endParaRPr lang="en-US" dirty="0"/>
          </a:p>
        </p:txBody>
      </p:sp>
      <p:pic>
        <p:nvPicPr>
          <p:cNvPr id="3074" name="Picture 2" descr="Свързано изображение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07" t="-4342" r="-3307" b="-4342"/>
          <a:stretch/>
        </p:blipFill>
        <p:spPr bwMode="auto">
          <a:xfrm>
            <a:off x="2010669" y="1713767"/>
            <a:ext cx="8177396" cy="3467833"/>
          </a:xfrm>
          <a:prstGeom prst="roundRect">
            <a:avLst>
              <a:gd name="adj" fmla="val 2551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740979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Git</a:t>
            </a:r>
            <a:r>
              <a:rPr lang="en-US" dirty="0"/>
              <a:t> == distributed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source-control system</a:t>
            </a:r>
          </a:p>
          <a:p>
            <a:pPr lvl="1"/>
            <a:r>
              <a:rPr lang="en-US" dirty="0"/>
              <a:t>The most popular source control in the world</a:t>
            </a:r>
          </a:p>
          <a:p>
            <a:pPr lvl="1"/>
            <a:r>
              <a:rPr lang="en-US" dirty="0"/>
              <a:t>Free, open-source software</a:t>
            </a:r>
          </a:p>
          <a:p>
            <a:pPr lvl="1"/>
            <a:r>
              <a:rPr lang="en-US" dirty="0"/>
              <a:t>Works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remote</a:t>
            </a:r>
            <a:r>
              <a:rPr lang="en-US" dirty="0"/>
              <a:t> repositories</a:t>
            </a:r>
          </a:p>
          <a:p>
            <a:r>
              <a:rPr lang="en-US" dirty="0"/>
              <a:t>Runs on Linux, Mac OS and Windows</a:t>
            </a:r>
          </a:p>
          <a:p>
            <a:pPr lvl="1"/>
            <a:r>
              <a:rPr lang="en-US" dirty="0">
                <a:hlinkClick r:id="rId2"/>
              </a:rPr>
              <a:t>https://atlassian.com/git/tutorials/install-git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GitHub</a:t>
            </a:r>
            <a:r>
              <a:rPr lang="en-US" dirty="0"/>
              <a:t> == social network for developers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Free project hosting site with Git repository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Git?</a:t>
            </a:r>
          </a:p>
        </p:txBody>
      </p:sp>
      <p:pic>
        <p:nvPicPr>
          <p:cNvPr id="3074" name="Picture 2" descr="https://www.tradebit.com/usr/dvms/pub/9002/172747194_git-logo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45" t="-2016" r="-5445" b="-2016"/>
          <a:stretch/>
        </p:blipFill>
        <p:spPr bwMode="auto">
          <a:xfrm>
            <a:off x="9218612" y="1970362"/>
            <a:ext cx="2163648" cy="3931872"/>
          </a:xfrm>
          <a:prstGeom prst="rect">
            <a:avLst/>
          </a:prstGeom>
          <a:solidFill>
            <a:schemeClr val="tx1"/>
          </a:solidFill>
          <a:extLst/>
        </p:spPr>
      </p:pic>
    </p:spTree>
    <p:extLst>
      <p:ext uri="{BB962C8B-B14F-4D97-AF65-F5344CB8AC3E}">
        <p14:creationId xmlns:p14="http://schemas.microsoft.com/office/powerpoint/2010/main" val="215367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36424" y="5638800"/>
            <a:ext cx="8125886" cy="820600"/>
          </a:xfrm>
        </p:spPr>
        <p:txBody>
          <a:bodyPr/>
          <a:lstStyle/>
          <a:p>
            <a:r>
              <a:rPr lang="en-US" noProof="1"/>
              <a:t>Installing Git</a:t>
            </a:r>
            <a:endParaRPr lang="en-US" dirty="0"/>
          </a:p>
        </p:txBody>
      </p:sp>
      <p:pic>
        <p:nvPicPr>
          <p:cNvPr id="3074" name="Picture 2" descr="Свързано изображение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07" t="-4342" r="-3307" b="-4342"/>
          <a:stretch/>
        </p:blipFill>
        <p:spPr bwMode="auto">
          <a:xfrm>
            <a:off x="2720278" y="2014695"/>
            <a:ext cx="6758178" cy="2865977"/>
          </a:xfrm>
          <a:prstGeom prst="roundRect">
            <a:avLst>
              <a:gd name="adj" fmla="val 2551"/>
            </a:avLst>
          </a:prstGeom>
          <a:solidFill>
            <a:schemeClr val="tx1"/>
          </a:solidFill>
        </p:spPr>
      </p:pic>
      <p:pic>
        <p:nvPicPr>
          <p:cNvPr id="4098" name="Picture 2" descr="Резултат с изображение за installing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724" y="344551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Резултат с изображение за install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2" y="1066800"/>
            <a:ext cx="2129866" cy="212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Резултат с изображение за windows icon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99012" y="609600"/>
            <a:ext cx="1927946" cy="20344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8012" y="4419600"/>
            <a:ext cx="2834935" cy="1256567"/>
          </a:xfrm>
          <a:prstGeom prst="roundRect">
            <a:avLst>
              <a:gd name="adj" fmla="val 3171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106" name="Picture 10" descr="Свързано изображение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1219200"/>
            <a:ext cx="1905000" cy="1905000"/>
          </a:xfrm>
          <a:prstGeom prst="roundRect">
            <a:avLst>
              <a:gd name="adj" fmla="val 3171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754440"/>
      </p:ext>
    </p:extLst>
  </p:cSld>
  <p:clrMapOvr>
    <a:masterClrMapping/>
  </p:clrMapOvr>
</p:sld>
</file>

<file path=ppt/theme/theme1.xml><?xml version="1.0" encoding="utf-8"?>
<a:theme xmlns:a="http://schemas.openxmlformats.org/drawingml/2006/main" name="1_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1195</Words>
  <Application>Microsoft Office PowerPoint</Application>
  <PresentationFormat>Custom</PresentationFormat>
  <Paragraphs>280</Paragraphs>
  <Slides>37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1_SoftUni 16x9</vt:lpstr>
      <vt:lpstr>Table of Contents</vt:lpstr>
      <vt:lpstr>Have a Question?</vt:lpstr>
      <vt:lpstr>Version Control Systems</vt:lpstr>
      <vt:lpstr>Software Configuration Management (SCM)</vt:lpstr>
      <vt:lpstr>Centralized Version Control</vt:lpstr>
      <vt:lpstr>Distributed Version Control</vt:lpstr>
      <vt:lpstr>Git</vt:lpstr>
      <vt:lpstr>What is Git?</vt:lpstr>
      <vt:lpstr>Installing Git</vt:lpstr>
      <vt:lpstr>Installing Git</vt:lpstr>
      <vt:lpstr>Using Git</vt:lpstr>
      <vt:lpstr>TortoiseGit</vt:lpstr>
      <vt:lpstr>Git Workflow</vt:lpstr>
      <vt:lpstr>How It Works?</vt:lpstr>
      <vt:lpstr>How It Works?</vt:lpstr>
      <vt:lpstr>Basic Git Commands</vt:lpstr>
      <vt:lpstr>Basic Git Commands (2)</vt:lpstr>
      <vt:lpstr>Using Git Commands: Example</vt:lpstr>
      <vt:lpstr>Resolving Conflicts in Git</vt:lpstr>
      <vt:lpstr>Git Conflict Scenario</vt:lpstr>
      <vt:lpstr>Resolving a Conflict: Example</vt:lpstr>
      <vt:lpstr>Resolving Conflicts in Git</vt:lpstr>
      <vt:lpstr>Exercise: Introduce Yourself</vt:lpstr>
      <vt:lpstr>Acquaintance with Your Colleagues</vt:lpstr>
      <vt:lpstr>Exercise: Resolve Conflicts</vt:lpstr>
      <vt:lpstr>Exercise: Resolve Conflicts</vt:lpstr>
      <vt:lpstr>Resolve Conflicts in Git</vt:lpstr>
      <vt:lpstr>Using Branches in Git</vt:lpstr>
      <vt:lpstr>Git Branch</vt:lpstr>
      <vt:lpstr>Branching Workflow</vt:lpstr>
      <vt:lpstr>Git Branch (2)</vt:lpstr>
      <vt:lpstr>Using Branches in Git</vt:lpstr>
      <vt:lpstr>GitHub</vt:lpstr>
      <vt:lpstr>What is GitHub?</vt:lpstr>
      <vt:lpstr>Summary</vt:lpstr>
      <vt:lpstr>License</vt:lpstr>
      <vt:lpstr>Trainings @ Software University (SoftUni)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and GitHub</dc:title>
  <dc:subject>Practical Teamwork Course</dc:subject>
  <dc:creator/>
  <cp:keywords>programming, software engineering, course, SoftUni, Software University, Git, GitHub, teamwork</cp:keywords>
  <dc:description>Practical Teamwork Course @ SoftUni - https://softuni.bg/courses/practical-teamwork</dc:description>
  <cp:lastModifiedBy/>
  <cp:revision>1</cp:revision>
  <dcterms:created xsi:type="dcterms:W3CDTF">2014-01-02T17:00:34Z</dcterms:created>
  <dcterms:modified xsi:type="dcterms:W3CDTF">2017-10-11T18:02:38Z</dcterms:modified>
  <cp:category>computer programming;programming;teamwork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